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2" r:id="rId5"/>
    <p:sldId id="261" r:id="rId6"/>
    <p:sldId id="285" r:id="rId7"/>
    <p:sldId id="258" r:id="rId8"/>
    <p:sldId id="512" r:id="rId9"/>
    <p:sldId id="263" r:id="rId10"/>
    <p:sldId id="266" r:id="rId11"/>
    <p:sldId id="264" r:id="rId12"/>
    <p:sldId id="495" r:id="rId13"/>
    <p:sldId id="496" r:id="rId14"/>
    <p:sldId id="497" r:id="rId15"/>
    <p:sldId id="498" r:id="rId16"/>
    <p:sldId id="499" r:id="rId17"/>
    <p:sldId id="500" r:id="rId18"/>
    <p:sldId id="501" r:id="rId19"/>
    <p:sldId id="502" r:id="rId20"/>
    <p:sldId id="503" r:id="rId21"/>
    <p:sldId id="504" r:id="rId22"/>
    <p:sldId id="505" r:id="rId23"/>
    <p:sldId id="506" r:id="rId24"/>
    <p:sldId id="507" r:id="rId25"/>
    <p:sldId id="508" r:id="rId26"/>
    <p:sldId id="509" r:id="rId27"/>
    <p:sldId id="510" r:id="rId28"/>
    <p:sldId id="511" r:id="rId29"/>
    <p:sldId id="51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116" d="100"/>
          <a:sy n="116" d="100"/>
        </p:scale>
        <p:origin x="-13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2/28/2017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2/28/2017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2/28/2017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2/28/2017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2/28/2017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2/28/2017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2/28/2017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2/28/2017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2/28/2017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a/url?sa=i&amp;rct=j&amp;q=&amp;esrc=s&amp;source=images&amp;cd=&amp;cad=rja&amp;uact=8&amp;ved=0ahUKEwjhipytlaXSAhUJ5oMKHWjdD3IQjRwIBw&amp;url=http://www.timhortons.com/ca/en/corporate/news-release.php?id=7544&amp;psig=AFQjCNEISWdBk4f3BRxAGdSQ0Nchw1SILw&amp;ust=1487903161193779"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a/url?sa=i&amp;rct=j&amp;q=&amp;esrc=s&amp;source=images&amp;cd=&amp;cad=rja&amp;uact=8&amp;ved=0ahUKEwjE7qK_lqXSAhUe3YMKHWAhAdsQjRwIBw&amp;url=https://www.thestar.com/sports/breakaway_blog/2015/05/sidney-crosby-chases-triple-gold-at-world-championships.html&amp;bvm=bv.147448319,d.amc&amp;psig=AFQjCNGgtvPF6nv6E1USlOH6sX_H32u5Cg&amp;ust=1487903360418729"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ipac-canada.org/mentorship-program.php" TargetMode="External"/><Relationship Id="rId3" Type="http://schemas.openxmlformats.org/officeDocument/2006/relationships/hyperlink" Target="http://ipac-canada.org/ipac-canada-publications.php" TargetMode="External"/><Relationship Id="rId7" Type="http://schemas.openxmlformats.org/officeDocument/2006/relationships/hyperlink" Target="https://www.ncbi.nlm.nih.gov/pmc/articles/PMC3282582/" TargetMode="External"/><Relationship Id="rId2" Type="http://schemas.openxmlformats.org/officeDocument/2006/relationships/hyperlink" Target="http://apic.org/Resource_/TinyMceFileManager/Periodical_Images/The_novice_roadmap_PS1501.pdf" TargetMode="External"/><Relationship Id="rId1" Type="http://schemas.openxmlformats.org/officeDocument/2006/relationships/slideLayout" Target="../slideLayouts/slideLayout2.xml"/><Relationship Id="rId6" Type="http://schemas.openxmlformats.org/officeDocument/2006/relationships/hyperlink" Target="http://www.cno.org/en/myqa/self-assessment/" TargetMode="External"/><Relationship Id="rId5" Type="http://schemas.openxmlformats.org/officeDocument/2006/relationships/hyperlink" Target="http://www.health.gov.nl.ca/health/publichealth/cdc/icp_orientation_program_updated_july30_2012.pdf" TargetMode="External"/><Relationship Id="rId4" Type="http://schemas.openxmlformats.org/officeDocument/2006/relationships/hyperlink" Target="http://www.apic.org/Resource_/TinyMceFileManager/Self-Assess_PS1302-SUMMER-2013-FINAL.pdf" TargetMode="External"/><Relationship Id="rId9" Type="http://schemas.openxmlformats.org/officeDocument/2006/relationships/hyperlink" Target="http://apic.org/Professional-Practice/roadmap"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latin typeface="Times New Roman" pitchFamily="18" charset="0"/>
                <a:cs typeface="Times New Roman" pitchFamily="18" charset="0"/>
              </a:rPr>
              <a:t>The Transition of the Novice ICp</a:t>
            </a:r>
            <a:endParaRPr lang="en-US" sz="6000" dirty="0">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a:bodyPr>
          <a:lstStyle/>
          <a:p>
            <a:r>
              <a:rPr lang="en-US" sz="2000" dirty="0" smtClean="0">
                <a:latin typeface="Times New Roman" pitchFamily="18" charset="0"/>
                <a:cs typeface="Times New Roman" pitchFamily="18" charset="0"/>
              </a:rPr>
              <a:t>Mark Graham BNRN </a:t>
            </a:r>
            <a:endParaRPr lang="en-US" sz="20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0300" y="3775075"/>
            <a:ext cx="2160587" cy="1847850"/>
          </a:xfrm>
          <a:prstGeom prst="rect">
            <a:avLst/>
          </a:prstGeom>
        </p:spPr>
      </p:pic>
    </p:spTree>
    <p:extLst>
      <p:ext uri="{BB962C8B-B14F-4D97-AF65-F5344CB8AC3E}">
        <p14:creationId xmlns:p14="http://schemas.microsoft.com/office/powerpoint/2010/main" val="3855292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8873" y="724436"/>
            <a:ext cx="9601200" cy="1485900"/>
          </a:xfrm>
        </p:spPr>
        <p:txBody>
          <a:bodyPr/>
          <a:lstStyle/>
          <a:p>
            <a:pPr algn="ctr"/>
            <a:r>
              <a:rPr lang="en-CA" dirty="0" smtClean="0">
                <a:latin typeface="Times New Roman" pitchFamily="18" charset="0"/>
                <a:cs typeface="Times New Roman" pitchFamily="18" charset="0"/>
              </a:rPr>
              <a:t>Results!!</a:t>
            </a:r>
            <a:endParaRPr lang="en-CA" dirty="0">
              <a:latin typeface="Times New Roman" pitchFamily="18" charset="0"/>
              <a:cs typeface="Times New Roman" pitchFamily="18" charset="0"/>
            </a:endParaRPr>
          </a:p>
        </p:txBody>
      </p:sp>
      <p:pic>
        <p:nvPicPr>
          <p:cNvPr id="1026" name="Picture 2" descr="C:\Users\Tracey\Pictures\ICP Presentation\suprised pers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38650" y="2599655"/>
            <a:ext cx="3314700" cy="33147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4350" y="4773009"/>
            <a:ext cx="2466975" cy="1847850"/>
          </a:xfrm>
          <a:prstGeom prst="rect">
            <a:avLst/>
          </a:prstGeom>
        </p:spPr>
      </p:pic>
    </p:spTree>
    <p:extLst>
      <p:ext uri="{BB962C8B-B14F-4D97-AF65-F5344CB8AC3E}">
        <p14:creationId xmlns:p14="http://schemas.microsoft.com/office/powerpoint/2010/main" val="2231428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3116" y="247918"/>
            <a:ext cx="9601200" cy="795270"/>
          </a:xfrm>
        </p:spPr>
        <p:txBody>
          <a:bodyPr/>
          <a:lstStyle/>
          <a:p>
            <a:pPr algn="ctr"/>
            <a:r>
              <a:rPr lang="en-CA" dirty="0" smtClean="0">
                <a:latin typeface="Times New Roman" pitchFamily="18" charset="0"/>
                <a:cs typeface="Times New Roman" pitchFamily="18" charset="0"/>
              </a:rPr>
              <a:t>Questionnaire/Survey</a:t>
            </a:r>
            <a:endParaRPr lang="en-CA" dirty="0">
              <a:latin typeface="Times New Roman" pitchFamily="18" charset="0"/>
              <a:cs typeface="Times New Roman" pitchFamily="18" charset="0"/>
            </a:endParaRPr>
          </a:p>
        </p:txBody>
      </p:sp>
      <p:sp>
        <p:nvSpPr>
          <p:cNvPr id="3" name="Content Placeholder 2"/>
          <p:cNvSpPr>
            <a:spLocks noGrp="1"/>
          </p:cNvSpPr>
          <p:nvPr>
            <p:ph idx="1"/>
          </p:nvPr>
        </p:nvSpPr>
        <p:spPr>
          <a:xfrm>
            <a:off x="991673" y="914400"/>
            <a:ext cx="10753859" cy="5756856"/>
          </a:xfrm>
        </p:spPr>
        <p:txBody>
          <a:bodyPr>
            <a:normAutofit fontScale="25000" lnSpcReduction="20000"/>
          </a:bodyPr>
          <a:lstStyle/>
          <a:p>
            <a:pPr marL="0" lvl="0" indent="0">
              <a:buNone/>
            </a:pPr>
            <a:r>
              <a:rPr lang="en-US" sz="6400" b="1" dirty="0" smtClean="0">
                <a:latin typeface="Times New Roman" pitchFamily="18" charset="0"/>
                <a:cs typeface="Times New Roman" pitchFamily="18" charset="0"/>
              </a:rPr>
              <a:t>1. How </a:t>
            </a:r>
            <a:r>
              <a:rPr lang="en-US" sz="6400" b="1" dirty="0">
                <a:latin typeface="Times New Roman" pitchFamily="18" charset="0"/>
                <a:cs typeface="Times New Roman" pitchFamily="18" charset="0"/>
              </a:rPr>
              <a:t>long have you been an Infection Control Practitioner (ICP</a:t>
            </a:r>
            <a:r>
              <a:rPr lang="en-US" sz="6400" b="1" dirty="0" smtClean="0">
                <a:latin typeface="Times New Roman" pitchFamily="18" charset="0"/>
                <a:cs typeface="Times New Roman" pitchFamily="18" charset="0"/>
              </a:rPr>
              <a:t>)?</a:t>
            </a:r>
          </a:p>
          <a:p>
            <a:pPr lvl="0">
              <a:buFont typeface="Wingdings" pitchFamily="2" charset="2"/>
              <a:buChar char="Ø"/>
            </a:pPr>
            <a:r>
              <a:rPr lang="en-US" sz="6400" dirty="0" smtClean="0">
                <a:solidFill>
                  <a:srgbClr val="FF0000"/>
                </a:solidFill>
                <a:latin typeface="Times New Roman" pitchFamily="18" charset="0"/>
                <a:cs typeface="Times New Roman" pitchFamily="18" charset="0"/>
              </a:rPr>
              <a:t>5 months- 3.5 years</a:t>
            </a:r>
          </a:p>
          <a:p>
            <a:pPr marL="0" lvl="0" indent="0">
              <a:buNone/>
            </a:pPr>
            <a:endParaRPr lang="en-US" sz="6400" b="1" dirty="0" smtClean="0">
              <a:solidFill>
                <a:srgbClr val="FF0000"/>
              </a:solidFill>
              <a:latin typeface="Times New Roman" pitchFamily="18" charset="0"/>
              <a:cs typeface="Times New Roman" pitchFamily="18" charset="0"/>
            </a:endParaRPr>
          </a:p>
          <a:p>
            <a:pPr marL="0" lvl="0" indent="0">
              <a:buNone/>
            </a:pPr>
            <a:r>
              <a:rPr lang="en-US" sz="6400" b="1" dirty="0" smtClean="0">
                <a:latin typeface="Times New Roman" pitchFamily="18" charset="0"/>
                <a:cs typeface="Times New Roman" pitchFamily="18" charset="0"/>
              </a:rPr>
              <a:t>2. Do </a:t>
            </a:r>
            <a:r>
              <a:rPr lang="en-US" sz="6400" b="1" dirty="0">
                <a:latin typeface="Times New Roman" pitchFamily="18" charset="0"/>
                <a:cs typeface="Times New Roman" pitchFamily="18" charset="0"/>
              </a:rPr>
              <a:t>you feel that the program orientation prepared you with all the aspects you need to work as an ICP? </a:t>
            </a:r>
            <a:endParaRPr lang="en-US" sz="6400" b="1" dirty="0" smtClean="0">
              <a:latin typeface="Times New Roman" pitchFamily="18" charset="0"/>
              <a:cs typeface="Times New Roman" pitchFamily="18" charset="0"/>
            </a:endParaRPr>
          </a:p>
          <a:p>
            <a:pPr>
              <a:buFont typeface="Wingdings" pitchFamily="2" charset="2"/>
              <a:buChar char="Ø"/>
            </a:pPr>
            <a:r>
              <a:rPr lang="en-US" sz="6400" dirty="0" smtClean="0">
                <a:solidFill>
                  <a:srgbClr val="FF0000"/>
                </a:solidFill>
                <a:latin typeface="Times New Roman" pitchFamily="18" charset="0"/>
                <a:cs typeface="Times New Roman" pitchFamily="18" charset="0"/>
              </a:rPr>
              <a:t>58%- Yes </a:t>
            </a:r>
          </a:p>
          <a:p>
            <a:pPr>
              <a:buFont typeface="Wingdings" pitchFamily="2" charset="2"/>
              <a:buChar char="Ø"/>
            </a:pPr>
            <a:r>
              <a:rPr lang="en-US" sz="6400" dirty="0" smtClean="0">
                <a:solidFill>
                  <a:srgbClr val="FF0000"/>
                </a:solidFill>
                <a:latin typeface="Times New Roman" pitchFamily="18" charset="0"/>
                <a:cs typeface="Times New Roman" pitchFamily="18" charset="0"/>
              </a:rPr>
              <a:t>25% -  Somewhat</a:t>
            </a:r>
          </a:p>
          <a:p>
            <a:pPr>
              <a:buFont typeface="Wingdings" pitchFamily="2" charset="2"/>
              <a:buChar char="Ø"/>
            </a:pPr>
            <a:r>
              <a:rPr lang="en-US" sz="6400" dirty="0" smtClean="0">
                <a:solidFill>
                  <a:srgbClr val="FF0000"/>
                </a:solidFill>
                <a:latin typeface="Times New Roman" pitchFamily="18" charset="0"/>
                <a:cs typeface="Times New Roman" pitchFamily="18" charset="0"/>
              </a:rPr>
              <a:t>16% - No</a:t>
            </a:r>
          </a:p>
          <a:p>
            <a:pPr marL="0" indent="0">
              <a:buNone/>
            </a:pPr>
            <a:endParaRPr lang="en-US" sz="6400" b="1" dirty="0" smtClean="0">
              <a:latin typeface="Times New Roman" pitchFamily="18" charset="0"/>
              <a:cs typeface="Times New Roman" pitchFamily="18" charset="0"/>
            </a:endParaRPr>
          </a:p>
          <a:p>
            <a:pPr marL="0" lvl="0" indent="0">
              <a:buNone/>
            </a:pPr>
            <a:r>
              <a:rPr lang="en-US" sz="6400" b="1" dirty="0" smtClean="0">
                <a:latin typeface="Times New Roman" pitchFamily="18" charset="0"/>
                <a:cs typeface="Times New Roman" pitchFamily="18" charset="0"/>
              </a:rPr>
              <a:t>3. Do </a:t>
            </a:r>
            <a:r>
              <a:rPr lang="en-US" sz="6400" b="1" dirty="0">
                <a:latin typeface="Times New Roman" pitchFamily="18" charset="0"/>
                <a:cs typeface="Times New Roman" pitchFamily="18" charset="0"/>
              </a:rPr>
              <a:t>you recall any specific areas within the orientation program where you feel like you would require additional experience? If yes, please </a:t>
            </a:r>
            <a:r>
              <a:rPr lang="en-US" sz="6400" b="1" dirty="0" smtClean="0">
                <a:latin typeface="Times New Roman" pitchFamily="18" charset="0"/>
                <a:cs typeface="Times New Roman" pitchFamily="18" charset="0"/>
              </a:rPr>
              <a:t>explain</a:t>
            </a:r>
          </a:p>
          <a:p>
            <a:pPr lvl="0">
              <a:buFont typeface="Wingdings" pitchFamily="2" charset="2"/>
              <a:buChar char="Ø"/>
            </a:pPr>
            <a:r>
              <a:rPr lang="en-US" sz="6400" dirty="0" smtClean="0">
                <a:solidFill>
                  <a:srgbClr val="FF0000"/>
                </a:solidFill>
                <a:latin typeface="Times New Roman" pitchFamily="18" charset="0"/>
                <a:cs typeface="Times New Roman" pitchFamily="18" charset="0"/>
              </a:rPr>
              <a:t>50%-  Yes</a:t>
            </a:r>
          </a:p>
          <a:p>
            <a:pPr lvl="0">
              <a:buFont typeface="Wingdings" pitchFamily="2" charset="2"/>
              <a:buChar char="Ø"/>
            </a:pPr>
            <a:r>
              <a:rPr lang="en-US" sz="6400" dirty="0" smtClean="0">
                <a:solidFill>
                  <a:srgbClr val="FF0000"/>
                </a:solidFill>
                <a:latin typeface="Times New Roman" pitchFamily="18" charset="0"/>
                <a:cs typeface="Times New Roman" pitchFamily="18" charset="0"/>
              </a:rPr>
              <a:t>33%  - No</a:t>
            </a:r>
          </a:p>
          <a:p>
            <a:pPr lvl="0">
              <a:buFont typeface="Wingdings" pitchFamily="2" charset="2"/>
              <a:buChar char="Ø"/>
            </a:pPr>
            <a:r>
              <a:rPr lang="en-US" sz="6400" dirty="0" smtClean="0">
                <a:solidFill>
                  <a:srgbClr val="FF0000"/>
                </a:solidFill>
                <a:latin typeface="Times New Roman" pitchFamily="18" charset="0"/>
                <a:cs typeface="Times New Roman" pitchFamily="18" charset="0"/>
              </a:rPr>
              <a:t>17%  - Somewhat</a:t>
            </a:r>
          </a:p>
          <a:p>
            <a:pPr marL="0" lvl="0" indent="0">
              <a:buNone/>
            </a:pPr>
            <a:endParaRPr lang="en-US" sz="6400" dirty="0" smtClean="0">
              <a:solidFill>
                <a:srgbClr val="FF0000"/>
              </a:solidFill>
              <a:latin typeface="Times New Roman" pitchFamily="18" charset="0"/>
              <a:cs typeface="Times New Roman" pitchFamily="18" charset="0"/>
            </a:endParaRPr>
          </a:p>
          <a:p>
            <a:pPr marL="0" indent="0">
              <a:buNone/>
            </a:pPr>
            <a:r>
              <a:rPr lang="en-US" sz="6400" b="1" dirty="0" smtClean="0">
                <a:latin typeface="Times New Roman" pitchFamily="18" charset="0"/>
                <a:cs typeface="Times New Roman" pitchFamily="18" charset="0"/>
              </a:rPr>
              <a:t>4. Have </a:t>
            </a:r>
            <a:r>
              <a:rPr lang="en-US" sz="6400" b="1" dirty="0">
                <a:latin typeface="Times New Roman" pitchFamily="18" charset="0"/>
                <a:cs typeface="Times New Roman" pitchFamily="18" charset="0"/>
              </a:rPr>
              <a:t>you experienced any challenges thus far as a Novice ICP? </a:t>
            </a:r>
          </a:p>
          <a:p>
            <a:pPr>
              <a:buFont typeface="Wingdings" pitchFamily="2" charset="2"/>
              <a:buChar char="Ø"/>
            </a:pPr>
            <a:r>
              <a:rPr lang="en-CA" sz="6400" dirty="0" smtClean="0">
                <a:solidFill>
                  <a:srgbClr val="FF0000"/>
                </a:solidFill>
                <a:latin typeface="Times New Roman" pitchFamily="18" charset="0"/>
                <a:cs typeface="Times New Roman" pitchFamily="18" charset="0"/>
              </a:rPr>
              <a:t>100% - Yes</a:t>
            </a:r>
            <a:endParaRPr lang="en-CA" sz="6400" dirty="0">
              <a:solidFill>
                <a:srgbClr val="FF0000"/>
              </a:solidFill>
              <a:latin typeface="Times New Roman" pitchFamily="18" charset="0"/>
              <a:cs typeface="Times New Roman" pitchFamily="18" charset="0"/>
            </a:endParaRPr>
          </a:p>
          <a:p>
            <a:pPr marL="0" lvl="0" indent="0">
              <a:buNone/>
            </a:pPr>
            <a:endParaRPr lang="en-US" sz="5000" dirty="0" smtClean="0">
              <a:solidFill>
                <a:srgbClr val="FF0000"/>
              </a:solidFill>
              <a:latin typeface="Times New Roman" pitchFamily="18" charset="0"/>
              <a:cs typeface="Times New Roman" pitchFamily="18" charset="0"/>
            </a:endParaRPr>
          </a:p>
          <a:p>
            <a:pPr marL="0" lvl="0" indent="0">
              <a:buNone/>
            </a:pPr>
            <a:endParaRPr lang="en-US" sz="5000" dirty="0" smtClean="0"/>
          </a:p>
          <a:p>
            <a:pPr marL="0" indent="0">
              <a:buNone/>
            </a:pPr>
            <a:r>
              <a:rPr lang="en-US" dirty="0"/>
              <a:t>	</a:t>
            </a:r>
            <a:endParaRPr lang="en-CA" dirty="0"/>
          </a:p>
        </p:txBody>
      </p:sp>
    </p:spTree>
    <p:extLst>
      <p:ext uri="{BB962C8B-B14F-4D97-AF65-F5344CB8AC3E}">
        <p14:creationId xmlns:p14="http://schemas.microsoft.com/office/powerpoint/2010/main" val="2677498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95755" y="1266093"/>
            <a:ext cx="9931096" cy="4818184"/>
          </a:xfrm>
        </p:spPr>
        <p:txBody>
          <a:bodyPr>
            <a:normAutofit fontScale="40000" lnSpcReduction="20000"/>
          </a:bodyPr>
          <a:lstStyle/>
          <a:p>
            <a:pPr marL="0" indent="0">
              <a:buNone/>
            </a:pPr>
            <a:r>
              <a:rPr lang="en-US" sz="4300" b="1" dirty="0" smtClean="0">
                <a:latin typeface="Times New Roman" pitchFamily="18" charset="0"/>
                <a:cs typeface="Times New Roman" pitchFamily="18" charset="0"/>
              </a:rPr>
              <a:t>5. Did </a:t>
            </a:r>
            <a:r>
              <a:rPr lang="en-US" sz="4300" b="1" dirty="0">
                <a:latin typeface="Times New Roman" pitchFamily="18" charset="0"/>
                <a:cs typeface="Times New Roman" pitchFamily="18" charset="0"/>
              </a:rPr>
              <a:t>you complete the IPAC course prior to becoming an Infection Control Practitioner?  Yes or No. </a:t>
            </a:r>
          </a:p>
          <a:p>
            <a:pPr>
              <a:buFont typeface="Wingdings" pitchFamily="2" charset="2"/>
              <a:buChar char="Ø"/>
            </a:pPr>
            <a:r>
              <a:rPr lang="en-US" sz="4300" dirty="0" smtClean="0">
                <a:solidFill>
                  <a:srgbClr val="FF0000"/>
                </a:solidFill>
                <a:latin typeface="Times New Roman" pitchFamily="18" charset="0"/>
                <a:cs typeface="Times New Roman" pitchFamily="18" charset="0"/>
              </a:rPr>
              <a:t>50% - After becoming ICP</a:t>
            </a:r>
          </a:p>
          <a:p>
            <a:pPr>
              <a:buFont typeface="Wingdings" pitchFamily="2" charset="2"/>
              <a:buChar char="Ø"/>
            </a:pPr>
            <a:r>
              <a:rPr lang="en-US" sz="4300" dirty="0" smtClean="0">
                <a:solidFill>
                  <a:srgbClr val="FF0000"/>
                </a:solidFill>
                <a:latin typeface="Times New Roman" pitchFamily="18" charset="0"/>
                <a:cs typeface="Times New Roman" pitchFamily="18" charset="0"/>
              </a:rPr>
              <a:t>25%- before becoming ICP</a:t>
            </a:r>
          </a:p>
          <a:p>
            <a:pPr>
              <a:buFont typeface="Wingdings" pitchFamily="2" charset="2"/>
              <a:buChar char="Ø"/>
            </a:pPr>
            <a:r>
              <a:rPr lang="en-US" sz="4300" dirty="0" smtClean="0">
                <a:solidFill>
                  <a:srgbClr val="FF0000"/>
                </a:solidFill>
                <a:latin typeface="Times New Roman" pitchFamily="18" charset="0"/>
                <a:cs typeface="Times New Roman" pitchFamily="18" charset="0"/>
              </a:rPr>
              <a:t>25% had not yet completed or started</a:t>
            </a:r>
          </a:p>
          <a:p>
            <a:pPr>
              <a:buFont typeface="Wingdings" pitchFamily="2" charset="2"/>
              <a:buChar char="Ø"/>
            </a:pPr>
            <a:endParaRPr lang="en-US" sz="4300" dirty="0" smtClean="0">
              <a:solidFill>
                <a:srgbClr val="FF0000"/>
              </a:solidFill>
              <a:latin typeface="Times New Roman" pitchFamily="18" charset="0"/>
              <a:cs typeface="Times New Roman" pitchFamily="18" charset="0"/>
            </a:endParaRPr>
          </a:p>
          <a:p>
            <a:pPr marL="0" indent="0">
              <a:buNone/>
            </a:pPr>
            <a:r>
              <a:rPr lang="en-CA" sz="4300" b="1" dirty="0">
                <a:latin typeface="Times New Roman" pitchFamily="18" charset="0"/>
                <a:cs typeface="Times New Roman" pitchFamily="18" charset="0"/>
              </a:rPr>
              <a:t>6.</a:t>
            </a:r>
            <a:r>
              <a:rPr lang="en-US" sz="4300" b="1" dirty="0">
                <a:latin typeface="Times New Roman" pitchFamily="18" charset="0"/>
                <a:cs typeface="Times New Roman" pitchFamily="18" charset="0"/>
              </a:rPr>
              <a:t> As a Novice ICP, what resources do you rely on the most to obtain the most current and up to date information? Are these resources easily accessible? </a:t>
            </a:r>
          </a:p>
          <a:p>
            <a:pPr>
              <a:buFont typeface="Wingdings" pitchFamily="2" charset="2"/>
              <a:buChar char="Ø"/>
            </a:pPr>
            <a:r>
              <a:rPr lang="en-US" sz="4300" dirty="0" smtClean="0">
                <a:solidFill>
                  <a:srgbClr val="FF0000"/>
                </a:solidFill>
                <a:latin typeface="Times New Roman" pitchFamily="18" charset="0"/>
                <a:cs typeface="Times New Roman" pitchFamily="18" charset="0"/>
              </a:rPr>
              <a:t>Regional &amp; Provincial policies</a:t>
            </a:r>
          </a:p>
          <a:p>
            <a:pPr>
              <a:buFont typeface="Wingdings" pitchFamily="2" charset="2"/>
              <a:buChar char="Ø"/>
            </a:pPr>
            <a:r>
              <a:rPr lang="en-US" sz="4300" dirty="0" smtClean="0">
                <a:solidFill>
                  <a:srgbClr val="FF0000"/>
                </a:solidFill>
                <a:latin typeface="Times New Roman" pitchFamily="18" charset="0"/>
                <a:cs typeface="Times New Roman" pitchFamily="18" charset="0"/>
              </a:rPr>
              <a:t>PHAC</a:t>
            </a:r>
          </a:p>
          <a:p>
            <a:pPr>
              <a:buFont typeface="Wingdings" pitchFamily="2" charset="2"/>
              <a:buChar char="Ø"/>
            </a:pPr>
            <a:r>
              <a:rPr lang="en-US" sz="4300" dirty="0" smtClean="0">
                <a:solidFill>
                  <a:srgbClr val="FF0000"/>
                </a:solidFill>
                <a:latin typeface="Times New Roman" pitchFamily="18" charset="0"/>
                <a:cs typeface="Times New Roman" pitchFamily="18" charset="0"/>
              </a:rPr>
              <a:t>PIDAC</a:t>
            </a:r>
          </a:p>
          <a:p>
            <a:pPr>
              <a:buFont typeface="Wingdings" pitchFamily="2" charset="2"/>
              <a:buChar char="Ø"/>
            </a:pPr>
            <a:r>
              <a:rPr lang="en-US" sz="4300" dirty="0" smtClean="0">
                <a:solidFill>
                  <a:srgbClr val="FF0000"/>
                </a:solidFill>
                <a:latin typeface="Times New Roman" pitchFamily="18" charset="0"/>
                <a:cs typeface="Times New Roman" pitchFamily="18" charset="0"/>
              </a:rPr>
              <a:t>Colleagues</a:t>
            </a:r>
            <a:endParaRPr lang="en-US" sz="4300" dirty="0">
              <a:solidFill>
                <a:srgbClr val="FF0000"/>
              </a:solidFill>
              <a:latin typeface="Times New Roman" pitchFamily="18" charset="0"/>
              <a:cs typeface="Times New Roman" pitchFamily="18" charset="0"/>
            </a:endParaRPr>
          </a:p>
          <a:p>
            <a:pPr>
              <a:buFont typeface="Wingdings" pitchFamily="2" charset="2"/>
              <a:buChar char="Ø"/>
            </a:pPr>
            <a:r>
              <a:rPr lang="en-US" sz="4300" dirty="0" smtClean="0">
                <a:solidFill>
                  <a:srgbClr val="FF0000"/>
                </a:solidFill>
                <a:latin typeface="Times New Roman" pitchFamily="18" charset="0"/>
                <a:cs typeface="Times New Roman" pitchFamily="18" charset="0"/>
              </a:rPr>
              <a:t>IPAC </a:t>
            </a:r>
            <a:r>
              <a:rPr lang="en-US" sz="4300" dirty="0">
                <a:solidFill>
                  <a:srgbClr val="FF0000"/>
                </a:solidFill>
                <a:latin typeface="Times New Roman" pitchFamily="18" charset="0"/>
                <a:cs typeface="Times New Roman" pitchFamily="18" charset="0"/>
              </a:rPr>
              <a:t>Canada</a:t>
            </a:r>
          </a:p>
          <a:p>
            <a:pPr>
              <a:buFont typeface="Wingdings" pitchFamily="2" charset="2"/>
              <a:buChar char="Ø"/>
            </a:pPr>
            <a:r>
              <a:rPr lang="en-US" sz="4300" dirty="0" smtClean="0">
                <a:solidFill>
                  <a:srgbClr val="FF0000"/>
                </a:solidFill>
                <a:latin typeface="Times New Roman" pitchFamily="18" charset="0"/>
                <a:cs typeface="Times New Roman" pitchFamily="18" charset="0"/>
              </a:rPr>
              <a:t>Other; CPSI</a:t>
            </a:r>
            <a:r>
              <a:rPr lang="en-US" sz="4300" dirty="0">
                <a:solidFill>
                  <a:srgbClr val="FF0000"/>
                </a:solidFill>
                <a:latin typeface="Times New Roman" pitchFamily="18" charset="0"/>
                <a:cs typeface="Times New Roman" pitchFamily="18" charset="0"/>
              </a:rPr>
              <a:t>, CDC,APIC, The Red book, PH </a:t>
            </a:r>
            <a:r>
              <a:rPr lang="en-US" sz="4300" dirty="0" smtClean="0">
                <a:solidFill>
                  <a:srgbClr val="FF0000"/>
                </a:solidFill>
                <a:latin typeface="Times New Roman" pitchFamily="18" charset="0"/>
                <a:cs typeface="Times New Roman" pitchFamily="18" charset="0"/>
              </a:rPr>
              <a:t>Ontario</a:t>
            </a:r>
          </a:p>
          <a:p>
            <a:pPr>
              <a:buFont typeface="Wingdings" pitchFamily="2" charset="2"/>
              <a:buChar char="Ø"/>
            </a:pPr>
            <a:endParaRPr lang="en-US" sz="4300" dirty="0" smtClean="0">
              <a:solidFill>
                <a:srgbClr val="FF0000"/>
              </a:solidFill>
              <a:latin typeface="Times New Roman" pitchFamily="18" charset="0"/>
              <a:cs typeface="Times New Roman" pitchFamily="18" charset="0"/>
            </a:endParaRPr>
          </a:p>
          <a:p>
            <a:pPr marL="0" indent="0">
              <a:buNone/>
            </a:pPr>
            <a:endParaRPr lang="en-US" sz="2100" dirty="0" smtClean="0">
              <a:solidFill>
                <a:srgbClr val="FF0000"/>
              </a:solidFill>
              <a:latin typeface="Times New Roman" pitchFamily="18" charset="0"/>
              <a:cs typeface="Times New Roman" pitchFamily="18" charset="0"/>
            </a:endParaRPr>
          </a:p>
          <a:p>
            <a:pPr marL="0" indent="0">
              <a:buNone/>
            </a:pPr>
            <a:endParaRPr lang="en-US" sz="2100" dirty="0">
              <a:solidFill>
                <a:srgbClr val="FF0000"/>
              </a:solidFill>
              <a:latin typeface="Times New Roman" pitchFamily="18" charset="0"/>
              <a:cs typeface="Times New Roman" pitchFamily="18" charset="0"/>
            </a:endParaRPr>
          </a:p>
          <a:p>
            <a:pPr marL="0" indent="0">
              <a:buNone/>
            </a:pPr>
            <a:endParaRPr lang="en-US" dirty="0">
              <a:solidFill>
                <a:srgbClr val="FF0000"/>
              </a:solidFill>
            </a:endParaRPr>
          </a:p>
          <a:p>
            <a:pPr marL="0" indent="0">
              <a:buNone/>
            </a:pPr>
            <a:endParaRPr lang="en-US" dirty="0" smtClean="0">
              <a:solidFill>
                <a:srgbClr val="FF0000"/>
              </a:solidFill>
            </a:endParaRPr>
          </a:p>
          <a:p>
            <a:pPr marL="0" indent="0">
              <a:buNone/>
            </a:pPr>
            <a:endParaRPr lang="en-US" dirty="0" smtClean="0">
              <a:solidFill>
                <a:srgbClr val="FF0000"/>
              </a:solidFill>
            </a:endParaRPr>
          </a:p>
          <a:p>
            <a:pPr marL="0" indent="0">
              <a:buNone/>
            </a:pPr>
            <a:endParaRPr lang="en-CA" dirty="0">
              <a:solidFill>
                <a:srgbClr val="FF0000"/>
              </a:solidFill>
            </a:endParaRPr>
          </a:p>
          <a:p>
            <a:pPr marL="0" indent="0">
              <a:buNone/>
            </a:pPr>
            <a:endParaRPr lang="en-CA" dirty="0"/>
          </a:p>
          <a:p>
            <a:endParaRPr lang="en-CA" dirty="0"/>
          </a:p>
        </p:txBody>
      </p:sp>
    </p:spTree>
    <p:extLst>
      <p:ext uri="{BB962C8B-B14F-4D97-AF65-F5344CB8AC3E}">
        <p14:creationId xmlns:p14="http://schemas.microsoft.com/office/powerpoint/2010/main" val="316217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07477" y="1055077"/>
            <a:ext cx="9798675" cy="5158154"/>
          </a:xfrm>
        </p:spPr>
        <p:txBody>
          <a:bodyPr>
            <a:normAutofit/>
          </a:bodyPr>
          <a:lstStyle/>
          <a:p>
            <a:pPr marL="0" lvl="0" indent="0">
              <a:buNone/>
            </a:pPr>
            <a:r>
              <a:rPr lang="en-US" sz="1800" b="1" dirty="0">
                <a:latin typeface="Times New Roman" pitchFamily="18" charset="0"/>
                <a:cs typeface="Times New Roman" pitchFamily="18" charset="0"/>
              </a:rPr>
              <a:t>7. Since becoming an ICP, what strategies have you used to adapt to the role?</a:t>
            </a:r>
          </a:p>
          <a:p>
            <a:pPr lvl="0">
              <a:buFont typeface="Wingdings" pitchFamily="2" charset="2"/>
              <a:buChar char="Ø"/>
            </a:pPr>
            <a:r>
              <a:rPr lang="en-CA" sz="1800" dirty="0">
                <a:solidFill>
                  <a:srgbClr val="FF0000"/>
                </a:solidFill>
                <a:latin typeface="Times New Roman" pitchFamily="18" charset="0"/>
                <a:cs typeface="Times New Roman" pitchFamily="18" charset="0"/>
              </a:rPr>
              <a:t>Prioritizing workload/ time management skills</a:t>
            </a:r>
          </a:p>
          <a:p>
            <a:pPr lvl="0">
              <a:buFont typeface="Wingdings" pitchFamily="2" charset="2"/>
              <a:buChar char="Ø"/>
            </a:pPr>
            <a:r>
              <a:rPr lang="en-CA" sz="1800" dirty="0">
                <a:solidFill>
                  <a:srgbClr val="FF0000"/>
                </a:solidFill>
                <a:latin typeface="Times New Roman" pitchFamily="18" charset="0"/>
                <a:cs typeface="Times New Roman" pitchFamily="18" charset="0"/>
              </a:rPr>
              <a:t>Building relationships with worksites/ Stay connected</a:t>
            </a:r>
          </a:p>
          <a:p>
            <a:pPr lvl="0">
              <a:buFont typeface="Wingdings" pitchFamily="2" charset="2"/>
              <a:buChar char="Ø"/>
            </a:pPr>
            <a:r>
              <a:rPr lang="en-CA" sz="1800" dirty="0">
                <a:solidFill>
                  <a:srgbClr val="FF0000"/>
                </a:solidFill>
                <a:latin typeface="Times New Roman" pitchFamily="18" charset="0"/>
                <a:cs typeface="Times New Roman" pitchFamily="18" charset="0"/>
              </a:rPr>
              <a:t>Active listening, stay up to date on current knowledge, latest policies</a:t>
            </a:r>
          </a:p>
          <a:p>
            <a:pPr lvl="0">
              <a:buFont typeface="Wingdings" pitchFamily="2" charset="2"/>
              <a:buChar char="Ø"/>
            </a:pPr>
            <a:r>
              <a:rPr lang="en-CA" sz="1800" dirty="0">
                <a:solidFill>
                  <a:srgbClr val="FF0000"/>
                </a:solidFill>
                <a:latin typeface="Times New Roman" pitchFamily="18" charset="0"/>
                <a:cs typeface="Times New Roman" pitchFamily="18" charset="0"/>
              </a:rPr>
              <a:t>Get Involved with committees and working groups</a:t>
            </a:r>
          </a:p>
          <a:p>
            <a:pPr lvl="0">
              <a:buFont typeface="Wingdings" pitchFamily="2" charset="2"/>
              <a:buChar char="Ø"/>
            </a:pPr>
            <a:r>
              <a:rPr lang="en-CA" sz="1800" dirty="0">
                <a:solidFill>
                  <a:srgbClr val="FF0000"/>
                </a:solidFill>
                <a:latin typeface="Times New Roman" pitchFamily="18" charset="0"/>
                <a:cs typeface="Times New Roman" pitchFamily="18" charset="0"/>
              </a:rPr>
              <a:t>Stay positive</a:t>
            </a:r>
          </a:p>
          <a:p>
            <a:pPr marL="0" indent="0">
              <a:buNone/>
            </a:pPr>
            <a:endParaRPr lang="en-CA" sz="1800" b="1" dirty="0" smtClean="0">
              <a:latin typeface="Times New Roman" pitchFamily="18" charset="0"/>
              <a:cs typeface="Times New Roman" pitchFamily="18" charset="0"/>
            </a:endParaRPr>
          </a:p>
          <a:p>
            <a:pPr marL="0" indent="0">
              <a:buNone/>
            </a:pPr>
            <a:r>
              <a:rPr lang="en-CA" sz="1800" b="1" dirty="0" smtClean="0">
                <a:latin typeface="Times New Roman" pitchFamily="18" charset="0"/>
                <a:cs typeface="Times New Roman" pitchFamily="18" charset="0"/>
              </a:rPr>
              <a:t>8</a:t>
            </a:r>
            <a:r>
              <a:rPr lang="en-CA" sz="1800" b="1" dirty="0">
                <a:latin typeface="Times New Roman" pitchFamily="18" charset="0"/>
                <a:cs typeface="Times New Roman" pitchFamily="18" charset="0"/>
              </a:rPr>
              <a:t>.</a:t>
            </a:r>
            <a:r>
              <a:rPr lang="en-US" sz="1800" b="1" dirty="0">
                <a:latin typeface="Times New Roman" pitchFamily="18" charset="0"/>
                <a:cs typeface="Times New Roman" pitchFamily="18" charset="0"/>
              </a:rPr>
              <a:t> On average, 3 years is the approximate time to complete the Novice ICP stage. Do you feel like you will be prepared to write the Certification of Infection Control (CIC) at that time? </a:t>
            </a:r>
          </a:p>
          <a:p>
            <a:pPr>
              <a:buFont typeface="Wingdings" pitchFamily="2" charset="2"/>
              <a:buChar char="Ø"/>
            </a:pPr>
            <a:r>
              <a:rPr lang="en-US" sz="1800" dirty="0" smtClean="0">
                <a:solidFill>
                  <a:srgbClr val="FF0000"/>
                </a:solidFill>
                <a:latin typeface="Times New Roman" pitchFamily="18" charset="0"/>
                <a:cs typeface="Times New Roman" pitchFamily="18" charset="0"/>
              </a:rPr>
              <a:t>75% felt prepared</a:t>
            </a:r>
            <a:endParaRPr lang="en-US" sz="1800" dirty="0">
              <a:solidFill>
                <a:srgbClr val="FF0000"/>
              </a:solidFill>
              <a:latin typeface="Times New Roman" pitchFamily="18" charset="0"/>
              <a:cs typeface="Times New Roman" pitchFamily="18" charset="0"/>
            </a:endParaRPr>
          </a:p>
          <a:p>
            <a:pPr>
              <a:buFont typeface="Wingdings" pitchFamily="2" charset="2"/>
              <a:buChar char="Ø"/>
            </a:pPr>
            <a:r>
              <a:rPr lang="en-US" sz="1800" dirty="0" smtClean="0">
                <a:solidFill>
                  <a:srgbClr val="FF0000"/>
                </a:solidFill>
                <a:latin typeface="Times New Roman" pitchFamily="18" charset="0"/>
                <a:cs typeface="Times New Roman" pitchFamily="18" charset="0"/>
              </a:rPr>
              <a:t>16% possibly</a:t>
            </a:r>
            <a:r>
              <a:rPr lang="en-US" sz="1800" dirty="0">
                <a:solidFill>
                  <a:srgbClr val="FF0000"/>
                </a:solidFill>
                <a:latin typeface="Times New Roman" pitchFamily="18" charset="0"/>
                <a:cs typeface="Times New Roman" pitchFamily="18" charset="0"/>
              </a:rPr>
              <a:t>, I hope so</a:t>
            </a:r>
            <a:r>
              <a:rPr lang="en-US" sz="1800" dirty="0" smtClean="0">
                <a:solidFill>
                  <a:srgbClr val="FF0000"/>
                </a:solidFill>
                <a:latin typeface="Times New Roman" pitchFamily="18" charset="0"/>
                <a:cs typeface="Times New Roman" pitchFamily="18" charset="0"/>
              </a:rPr>
              <a:t>!</a:t>
            </a:r>
          </a:p>
          <a:p>
            <a:pPr>
              <a:buFont typeface="Wingdings" pitchFamily="2" charset="2"/>
              <a:buChar char="Ø"/>
            </a:pPr>
            <a:r>
              <a:rPr lang="en-US" sz="1800" dirty="0" smtClean="0">
                <a:solidFill>
                  <a:srgbClr val="FF0000"/>
                </a:solidFill>
                <a:latin typeface="Times New Roman" pitchFamily="18" charset="0"/>
                <a:cs typeface="Times New Roman" pitchFamily="18" charset="0"/>
              </a:rPr>
              <a:t>0.8% felt unprepared</a:t>
            </a:r>
            <a:endParaRPr lang="en-US" sz="1800" dirty="0">
              <a:solidFill>
                <a:srgbClr val="FF0000"/>
              </a:solidFill>
              <a:latin typeface="Times New Roman" pitchFamily="18" charset="0"/>
              <a:cs typeface="Times New Roman" pitchFamily="18" charset="0"/>
            </a:endParaRPr>
          </a:p>
          <a:p>
            <a:pPr>
              <a:buFont typeface="Wingdings" pitchFamily="2" charset="2"/>
              <a:buChar char="Ø"/>
            </a:pPr>
            <a:r>
              <a:rPr lang="en-US" sz="1800" dirty="0" smtClean="0">
                <a:solidFill>
                  <a:srgbClr val="FF0000"/>
                </a:solidFill>
                <a:latin typeface="Times New Roman" pitchFamily="18" charset="0"/>
                <a:cs typeface="Times New Roman" pitchFamily="18" charset="0"/>
              </a:rPr>
              <a:t>0.8% completed </a:t>
            </a:r>
            <a:r>
              <a:rPr lang="en-US" sz="1800" dirty="0">
                <a:solidFill>
                  <a:srgbClr val="FF0000"/>
                </a:solidFill>
                <a:latin typeface="Times New Roman" pitchFamily="18" charset="0"/>
                <a:cs typeface="Times New Roman" pitchFamily="18" charset="0"/>
              </a:rPr>
              <a:t>the exam and </a:t>
            </a:r>
            <a:r>
              <a:rPr lang="en-US" sz="1800" dirty="0" smtClean="0">
                <a:solidFill>
                  <a:srgbClr val="FF0000"/>
                </a:solidFill>
                <a:latin typeface="Times New Roman" pitchFamily="18" charset="0"/>
                <a:cs typeface="Times New Roman" pitchFamily="18" charset="0"/>
              </a:rPr>
              <a:t>passed</a:t>
            </a:r>
          </a:p>
          <a:p>
            <a:pPr marL="0" indent="0">
              <a:buNone/>
            </a:pPr>
            <a:endParaRPr lang="en-US" sz="1800" dirty="0" smtClean="0">
              <a:solidFill>
                <a:srgbClr val="FF0000"/>
              </a:solidFill>
              <a:latin typeface="Times New Roman" pitchFamily="18" charset="0"/>
              <a:cs typeface="Times New Roman" pitchFamily="18" charset="0"/>
            </a:endParaRPr>
          </a:p>
          <a:p>
            <a:pPr marL="0" indent="0">
              <a:buNone/>
            </a:pPr>
            <a:endParaRPr lang="en-US" dirty="0" smtClean="0">
              <a:solidFill>
                <a:srgbClr val="FF0000"/>
              </a:solidFill>
            </a:endParaRPr>
          </a:p>
          <a:p>
            <a:pPr marL="0" indent="0">
              <a:buNone/>
            </a:pPr>
            <a:endParaRPr lang="en-US" dirty="0">
              <a:solidFill>
                <a:srgbClr val="FF0000"/>
              </a:solidFill>
            </a:endParaRPr>
          </a:p>
          <a:p>
            <a:pPr marL="0" lvl="0" indent="0">
              <a:buNone/>
            </a:pPr>
            <a:endParaRPr lang="en-CA" dirty="0">
              <a:solidFill>
                <a:srgbClr val="FF0000"/>
              </a:solidFill>
            </a:endParaRPr>
          </a:p>
        </p:txBody>
      </p:sp>
    </p:spTree>
    <p:extLst>
      <p:ext uri="{BB962C8B-B14F-4D97-AF65-F5344CB8AC3E}">
        <p14:creationId xmlns:p14="http://schemas.microsoft.com/office/powerpoint/2010/main" val="999633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4737" y="586155"/>
            <a:ext cx="10656277" cy="5873260"/>
          </a:xfrm>
        </p:spPr>
        <p:txBody>
          <a:bodyPr>
            <a:normAutofit fontScale="40000" lnSpcReduction="20000"/>
          </a:bodyPr>
          <a:lstStyle/>
          <a:p>
            <a:pPr marL="0" indent="0">
              <a:buNone/>
            </a:pPr>
            <a:r>
              <a:rPr lang="en-US" sz="4000" b="1" dirty="0">
                <a:latin typeface="Times New Roman" pitchFamily="18" charset="0"/>
                <a:cs typeface="Times New Roman" pitchFamily="18" charset="0"/>
              </a:rPr>
              <a:t>9. Do you have any advice or recommendations to offer new ICP’s? </a:t>
            </a:r>
          </a:p>
          <a:p>
            <a:pPr>
              <a:buFont typeface="Wingdings" pitchFamily="2" charset="2"/>
              <a:buChar char="Ø"/>
            </a:pPr>
            <a:r>
              <a:rPr lang="en-US" sz="4000" dirty="0">
                <a:solidFill>
                  <a:srgbClr val="FF0000"/>
                </a:solidFill>
                <a:latin typeface="Times New Roman" pitchFamily="18" charset="0"/>
                <a:cs typeface="Times New Roman" pitchFamily="18" charset="0"/>
              </a:rPr>
              <a:t>Ask a lot of questions and do not be afraid to ask for help</a:t>
            </a:r>
          </a:p>
          <a:p>
            <a:pPr>
              <a:buFont typeface="Wingdings" pitchFamily="2" charset="2"/>
              <a:buChar char="Ø"/>
            </a:pPr>
            <a:r>
              <a:rPr lang="en-US" sz="4000" dirty="0">
                <a:solidFill>
                  <a:srgbClr val="FF0000"/>
                </a:solidFill>
                <a:latin typeface="Times New Roman" pitchFamily="18" charset="0"/>
                <a:cs typeface="Times New Roman" pitchFamily="18" charset="0"/>
              </a:rPr>
              <a:t>Take the time to investigate and think before you make decisions or recommendations</a:t>
            </a:r>
          </a:p>
          <a:p>
            <a:pPr>
              <a:buFont typeface="Wingdings" pitchFamily="2" charset="2"/>
              <a:buChar char="Ø"/>
            </a:pPr>
            <a:r>
              <a:rPr lang="en-US" sz="4000" dirty="0">
                <a:solidFill>
                  <a:srgbClr val="FF0000"/>
                </a:solidFill>
                <a:latin typeface="Times New Roman" pitchFamily="18" charset="0"/>
                <a:cs typeface="Times New Roman" pitchFamily="18" charset="0"/>
              </a:rPr>
              <a:t>Don’t assume, have good working relationships with staff</a:t>
            </a:r>
          </a:p>
          <a:p>
            <a:pPr>
              <a:buFont typeface="Wingdings" pitchFamily="2" charset="2"/>
              <a:buChar char="Ø"/>
            </a:pPr>
            <a:r>
              <a:rPr lang="en-US" sz="4000" dirty="0">
                <a:solidFill>
                  <a:srgbClr val="FF0000"/>
                </a:solidFill>
                <a:latin typeface="Times New Roman" pitchFamily="18" charset="0"/>
                <a:cs typeface="Times New Roman" pitchFamily="18" charset="0"/>
              </a:rPr>
              <a:t>Do not expect to be an expert at the beginning!</a:t>
            </a:r>
          </a:p>
          <a:p>
            <a:pPr marL="0" indent="0">
              <a:buNone/>
            </a:pPr>
            <a:endParaRPr lang="en-US" sz="4000" b="1" dirty="0" smtClean="0">
              <a:latin typeface="Times New Roman" pitchFamily="18" charset="0"/>
              <a:cs typeface="Times New Roman" pitchFamily="18" charset="0"/>
            </a:endParaRPr>
          </a:p>
          <a:p>
            <a:pPr marL="0" indent="0">
              <a:buNone/>
            </a:pPr>
            <a:r>
              <a:rPr lang="en-US" sz="4000" b="1" dirty="0" smtClean="0">
                <a:latin typeface="Times New Roman" pitchFamily="18" charset="0"/>
                <a:cs typeface="Times New Roman" pitchFamily="18" charset="0"/>
              </a:rPr>
              <a:t>10</a:t>
            </a:r>
            <a:r>
              <a:rPr lang="en-US" sz="4000" b="1" dirty="0">
                <a:latin typeface="Times New Roman" pitchFamily="18" charset="0"/>
                <a:cs typeface="Times New Roman" pitchFamily="18" charset="0"/>
              </a:rPr>
              <a:t>. Do you have any recommendations or suggestions to offer Management that could help facilitate the </a:t>
            </a:r>
            <a:r>
              <a:rPr lang="en-US" sz="4000" b="1" dirty="0" smtClean="0">
                <a:latin typeface="Times New Roman" pitchFamily="18" charset="0"/>
                <a:cs typeface="Times New Roman" pitchFamily="18" charset="0"/>
              </a:rPr>
              <a:t>transition </a:t>
            </a:r>
            <a:r>
              <a:rPr lang="en-US" sz="4000" b="1" dirty="0">
                <a:latin typeface="Times New Roman" pitchFamily="18" charset="0"/>
                <a:cs typeface="Times New Roman" pitchFamily="18" charset="0"/>
              </a:rPr>
              <a:t>into becoming an ICP? </a:t>
            </a:r>
            <a:endParaRPr lang="en-CA" sz="4000" b="1" dirty="0" smtClean="0">
              <a:latin typeface="Times New Roman" pitchFamily="18" charset="0"/>
              <a:cs typeface="Times New Roman" pitchFamily="18" charset="0"/>
            </a:endParaRPr>
          </a:p>
          <a:p>
            <a:pPr marL="0" indent="0">
              <a:buNone/>
            </a:pPr>
            <a:endParaRPr lang="en-CA" sz="4000" b="1" dirty="0" smtClean="0">
              <a:latin typeface="Times New Roman" pitchFamily="18" charset="0"/>
              <a:cs typeface="Times New Roman" pitchFamily="18" charset="0"/>
            </a:endParaRPr>
          </a:p>
          <a:p>
            <a:pPr marL="0" indent="0">
              <a:buNone/>
            </a:pPr>
            <a:r>
              <a:rPr lang="en-CA" sz="4000" b="1" dirty="0" smtClean="0">
                <a:latin typeface="Times New Roman" pitchFamily="18" charset="0"/>
                <a:cs typeface="Times New Roman" pitchFamily="18" charset="0"/>
              </a:rPr>
              <a:t>Suggestions:</a:t>
            </a:r>
          </a:p>
          <a:p>
            <a:pPr>
              <a:buFont typeface="Wingdings" pitchFamily="2" charset="2"/>
              <a:buChar char="ü"/>
            </a:pPr>
            <a:r>
              <a:rPr lang="en-CA" sz="4000" dirty="0" smtClean="0">
                <a:solidFill>
                  <a:srgbClr val="FF0000"/>
                </a:solidFill>
                <a:latin typeface="Times New Roman" pitchFamily="18" charset="0"/>
                <a:cs typeface="Times New Roman" pitchFamily="18" charset="0"/>
              </a:rPr>
              <a:t>Ensure the ICP has an experienced mentor for guidance and direction</a:t>
            </a:r>
          </a:p>
          <a:p>
            <a:pPr>
              <a:buFont typeface="Wingdings" pitchFamily="2" charset="2"/>
              <a:buChar char="ü"/>
            </a:pPr>
            <a:r>
              <a:rPr lang="en-CA" sz="4000" dirty="0" smtClean="0">
                <a:solidFill>
                  <a:srgbClr val="FF0000"/>
                </a:solidFill>
                <a:latin typeface="Times New Roman" pitchFamily="18" charset="0"/>
                <a:cs typeface="Times New Roman" pitchFamily="18" charset="0"/>
              </a:rPr>
              <a:t>Have patience; provide clear directions; be readily available</a:t>
            </a:r>
          </a:p>
          <a:p>
            <a:pPr>
              <a:buFont typeface="Wingdings" pitchFamily="2" charset="2"/>
              <a:buChar char="ü"/>
            </a:pPr>
            <a:r>
              <a:rPr lang="en-CA" sz="4000" dirty="0" smtClean="0">
                <a:solidFill>
                  <a:srgbClr val="FF0000"/>
                </a:solidFill>
                <a:latin typeface="Times New Roman" pitchFamily="18" charset="0"/>
                <a:cs typeface="Times New Roman" pitchFamily="18" charset="0"/>
              </a:rPr>
              <a:t>Support education opportunities to grow and expand their knowledge</a:t>
            </a:r>
          </a:p>
          <a:p>
            <a:pPr marL="0" indent="0">
              <a:buNone/>
            </a:pPr>
            <a:r>
              <a:rPr lang="en-CA" sz="4000" b="1" dirty="0" smtClean="0">
                <a:latin typeface="Times New Roman" pitchFamily="18" charset="0"/>
                <a:cs typeface="Times New Roman" pitchFamily="18" charset="0"/>
              </a:rPr>
              <a:t>Comments</a:t>
            </a:r>
            <a:r>
              <a:rPr lang="en-CA" sz="4000" dirty="0" smtClean="0">
                <a:latin typeface="Times New Roman" pitchFamily="18" charset="0"/>
                <a:cs typeface="Times New Roman" pitchFamily="18" charset="0"/>
              </a:rPr>
              <a:t>: </a:t>
            </a:r>
          </a:p>
          <a:p>
            <a:pPr>
              <a:buFont typeface="Wingdings" pitchFamily="2" charset="2"/>
              <a:buChar char="ü"/>
            </a:pPr>
            <a:r>
              <a:rPr lang="en-CA" sz="4000" dirty="0">
                <a:solidFill>
                  <a:srgbClr val="FF0000"/>
                </a:solidFill>
                <a:latin typeface="Times New Roman" pitchFamily="18" charset="0"/>
                <a:cs typeface="Times New Roman" pitchFamily="18" charset="0"/>
              </a:rPr>
              <a:t>S</a:t>
            </a:r>
            <a:r>
              <a:rPr lang="en-CA" sz="4000" dirty="0" smtClean="0">
                <a:solidFill>
                  <a:srgbClr val="FF0000"/>
                </a:solidFill>
                <a:latin typeface="Times New Roman" pitchFamily="18" charset="0"/>
                <a:cs typeface="Times New Roman" pitchFamily="18" charset="0"/>
              </a:rPr>
              <a:t>upportive</a:t>
            </a:r>
          </a:p>
          <a:p>
            <a:pPr>
              <a:buFont typeface="Wingdings" pitchFamily="2" charset="2"/>
              <a:buChar char="ü"/>
            </a:pPr>
            <a:r>
              <a:rPr lang="en-CA" sz="4000" dirty="0">
                <a:solidFill>
                  <a:srgbClr val="FF0000"/>
                </a:solidFill>
                <a:latin typeface="Times New Roman" pitchFamily="18" charset="0"/>
                <a:cs typeface="Times New Roman" pitchFamily="18" charset="0"/>
              </a:rPr>
              <a:t>T</a:t>
            </a:r>
            <a:r>
              <a:rPr lang="en-CA" sz="4000" dirty="0" smtClean="0">
                <a:solidFill>
                  <a:srgbClr val="FF0000"/>
                </a:solidFill>
                <a:latin typeface="Times New Roman" pitchFamily="18" charset="0"/>
                <a:cs typeface="Times New Roman" pitchFamily="18" charset="0"/>
              </a:rPr>
              <a:t>ransition </a:t>
            </a:r>
            <a:r>
              <a:rPr lang="en-CA" sz="4000" dirty="0">
                <a:solidFill>
                  <a:srgbClr val="FF0000"/>
                </a:solidFill>
                <a:latin typeface="Times New Roman" pitchFamily="18" charset="0"/>
                <a:cs typeface="Times New Roman" pitchFamily="18" charset="0"/>
              </a:rPr>
              <a:t>as a novice was smooth and acceptable time frame </a:t>
            </a:r>
            <a:r>
              <a:rPr lang="en-CA" sz="4000" dirty="0" smtClean="0">
                <a:solidFill>
                  <a:srgbClr val="FF0000"/>
                </a:solidFill>
                <a:latin typeface="Times New Roman" pitchFamily="18" charset="0"/>
                <a:cs typeface="Times New Roman" pitchFamily="18" charset="0"/>
              </a:rPr>
              <a:t>allotted</a:t>
            </a:r>
          </a:p>
          <a:p>
            <a:pPr>
              <a:buFont typeface="Wingdings" pitchFamily="2" charset="2"/>
              <a:buChar char="ü"/>
            </a:pPr>
            <a:r>
              <a:rPr lang="en-CA" sz="4000" dirty="0" smtClean="0">
                <a:solidFill>
                  <a:srgbClr val="FF0000"/>
                </a:solidFill>
                <a:latin typeface="Times New Roman" pitchFamily="18" charset="0"/>
                <a:cs typeface="Times New Roman" pitchFamily="18" charset="0"/>
              </a:rPr>
              <a:t>Allowed novice to build autonomy in their skills but provided guidance as needed, </a:t>
            </a:r>
          </a:p>
          <a:p>
            <a:pPr>
              <a:buFont typeface="Wingdings" pitchFamily="2" charset="2"/>
              <a:buChar char="ü"/>
            </a:pPr>
            <a:r>
              <a:rPr lang="en-CA" sz="4000" dirty="0" smtClean="0">
                <a:solidFill>
                  <a:srgbClr val="FF0000"/>
                </a:solidFill>
                <a:latin typeface="Times New Roman" pitchFamily="18" charset="0"/>
                <a:cs typeface="Times New Roman" pitchFamily="18" charset="0"/>
              </a:rPr>
              <a:t>Excellent orientation </a:t>
            </a:r>
          </a:p>
          <a:p>
            <a:pPr marL="0" indent="0">
              <a:buNone/>
            </a:pPr>
            <a:endParaRPr lang="en-CA" dirty="0" smtClean="0"/>
          </a:p>
          <a:p>
            <a:pPr marL="0" indent="0">
              <a:buNone/>
            </a:pPr>
            <a:endParaRPr lang="en-CA" dirty="0"/>
          </a:p>
        </p:txBody>
      </p:sp>
    </p:spTree>
    <p:extLst>
      <p:ext uri="{BB962C8B-B14F-4D97-AF65-F5344CB8AC3E}">
        <p14:creationId xmlns:p14="http://schemas.microsoft.com/office/powerpoint/2010/main" val="4247263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latin typeface="Times New Roman" pitchFamily="18" charset="0"/>
                <a:cs typeface="Times New Roman" pitchFamily="18" charset="0"/>
              </a:rPr>
              <a:t>Resources for Novice ICP’s</a:t>
            </a:r>
            <a:endParaRPr lang="en-CA"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lvl="0">
              <a:buFont typeface="Wingdings" pitchFamily="2" charset="2"/>
              <a:buChar char="Ø"/>
            </a:pPr>
            <a:r>
              <a:rPr lang="en-CA" dirty="0" smtClean="0">
                <a:latin typeface="Times New Roman" pitchFamily="18" charset="0"/>
                <a:cs typeface="Times New Roman" pitchFamily="18" charset="0"/>
              </a:rPr>
              <a:t>Core Competencies – IPAC Canada</a:t>
            </a:r>
          </a:p>
          <a:p>
            <a:pPr>
              <a:buFont typeface="Wingdings" pitchFamily="2" charset="2"/>
              <a:buChar char="Ø"/>
            </a:pPr>
            <a:r>
              <a:rPr lang="en-CA" dirty="0">
                <a:latin typeface="Times New Roman" pitchFamily="18" charset="0"/>
                <a:cs typeface="Times New Roman" pitchFamily="18" charset="0"/>
              </a:rPr>
              <a:t>APIC Competency </a:t>
            </a:r>
            <a:r>
              <a:rPr lang="en-CA" dirty="0" smtClean="0">
                <a:latin typeface="Times New Roman" pitchFamily="18" charset="0"/>
                <a:cs typeface="Times New Roman" pitchFamily="18" charset="0"/>
              </a:rPr>
              <a:t>Model</a:t>
            </a:r>
          </a:p>
          <a:p>
            <a:pPr>
              <a:buFont typeface="Wingdings" pitchFamily="2" charset="2"/>
              <a:buChar char="Ø"/>
            </a:pPr>
            <a:r>
              <a:rPr lang="en-CA" dirty="0" smtClean="0">
                <a:latin typeface="Times New Roman" pitchFamily="18" charset="0"/>
                <a:cs typeface="Times New Roman" pitchFamily="18" charset="0"/>
              </a:rPr>
              <a:t>Competency Self-Assessment </a:t>
            </a:r>
            <a:r>
              <a:rPr lang="en-CA" dirty="0">
                <a:latin typeface="Times New Roman" pitchFamily="18" charset="0"/>
                <a:cs typeface="Times New Roman" pitchFamily="18" charset="0"/>
              </a:rPr>
              <a:t>(</a:t>
            </a:r>
            <a:r>
              <a:rPr lang="en-CA" dirty="0" smtClean="0">
                <a:latin typeface="Times New Roman" pitchFamily="18" charset="0"/>
                <a:cs typeface="Times New Roman" pitchFamily="18" charset="0"/>
              </a:rPr>
              <a:t>APIC)</a:t>
            </a:r>
            <a:endParaRPr lang="en-CA" dirty="0">
              <a:latin typeface="Times New Roman" pitchFamily="18" charset="0"/>
              <a:cs typeface="Times New Roman" pitchFamily="18" charset="0"/>
            </a:endParaRPr>
          </a:p>
          <a:p>
            <a:pPr lvl="0">
              <a:buFont typeface="Wingdings" pitchFamily="2" charset="2"/>
              <a:buChar char="Ø"/>
            </a:pPr>
            <a:r>
              <a:rPr lang="en-CA" dirty="0" smtClean="0">
                <a:latin typeface="Times New Roman" pitchFamily="18" charset="0"/>
                <a:cs typeface="Times New Roman" pitchFamily="18" charset="0"/>
              </a:rPr>
              <a:t>Mentorship </a:t>
            </a:r>
            <a:r>
              <a:rPr lang="en-CA" dirty="0">
                <a:latin typeface="Times New Roman" pitchFamily="18" charset="0"/>
                <a:cs typeface="Times New Roman" pitchFamily="18" charset="0"/>
              </a:rPr>
              <a:t>P</a:t>
            </a:r>
            <a:r>
              <a:rPr lang="en-CA" dirty="0" smtClean="0">
                <a:latin typeface="Times New Roman" pitchFamily="18" charset="0"/>
                <a:cs typeface="Times New Roman" pitchFamily="18" charset="0"/>
              </a:rPr>
              <a:t>rogram </a:t>
            </a:r>
            <a:r>
              <a:rPr lang="en-CA" dirty="0">
                <a:latin typeface="Times New Roman" pitchFamily="18" charset="0"/>
                <a:cs typeface="Times New Roman" pitchFamily="18" charset="0"/>
              </a:rPr>
              <a:t>–IPAC Canada </a:t>
            </a:r>
            <a:endParaRPr lang="en-CA" dirty="0" smtClean="0">
              <a:latin typeface="Times New Roman" pitchFamily="18" charset="0"/>
              <a:cs typeface="Times New Roman" pitchFamily="18" charset="0"/>
            </a:endParaRPr>
          </a:p>
          <a:p>
            <a:pPr>
              <a:buFont typeface="Wingdings" pitchFamily="2" charset="2"/>
              <a:buChar char="Ø"/>
            </a:pPr>
            <a:r>
              <a:rPr lang="en-CA" dirty="0">
                <a:latin typeface="Times New Roman" pitchFamily="18" charset="0"/>
                <a:cs typeface="Times New Roman" pitchFamily="18" charset="0"/>
              </a:rPr>
              <a:t>Orientation </a:t>
            </a:r>
            <a:r>
              <a:rPr lang="en-CA" dirty="0" smtClean="0">
                <a:latin typeface="Times New Roman" pitchFamily="18" charset="0"/>
                <a:cs typeface="Times New Roman" pitchFamily="18" charset="0"/>
              </a:rPr>
              <a:t>Program – PIC-</a:t>
            </a:r>
            <a:r>
              <a:rPr lang="en-CA" dirty="0" err="1" smtClean="0">
                <a:latin typeface="Times New Roman" pitchFamily="18" charset="0"/>
                <a:cs typeface="Times New Roman" pitchFamily="18" charset="0"/>
              </a:rPr>
              <a:t>Nl</a:t>
            </a:r>
            <a:endParaRPr lang="en-CA" dirty="0">
              <a:latin typeface="Times New Roman" pitchFamily="18" charset="0"/>
              <a:cs typeface="Times New Roman" pitchFamily="18" charset="0"/>
            </a:endParaRPr>
          </a:p>
          <a:p>
            <a:pPr lvl="0">
              <a:buFont typeface="Wingdings" panose="05000000000000000000" pitchFamily="2" charset="2"/>
              <a:buChar char="Ø"/>
            </a:pPr>
            <a:r>
              <a:rPr lang="en-CA" dirty="0" smtClean="0">
                <a:latin typeface="Times New Roman" pitchFamily="18" charset="0"/>
                <a:cs typeface="Times New Roman" pitchFamily="18" charset="0"/>
              </a:rPr>
              <a:t>Roadmap </a:t>
            </a:r>
            <a:r>
              <a:rPr lang="en-CA" dirty="0">
                <a:latin typeface="Times New Roman" pitchFamily="18" charset="0"/>
                <a:cs typeface="Times New Roman" pitchFamily="18" charset="0"/>
              </a:rPr>
              <a:t>for the Novice Infection </a:t>
            </a:r>
            <a:r>
              <a:rPr lang="en-CA" dirty="0" smtClean="0">
                <a:latin typeface="Times New Roman" pitchFamily="18" charset="0"/>
                <a:cs typeface="Times New Roman" pitchFamily="18" charset="0"/>
              </a:rPr>
              <a:t>Preventionist (APIC)</a:t>
            </a:r>
            <a:endParaRPr lang="en-CA" dirty="0">
              <a:latin typeface="Times New Roman" pitchFamily="18" charset="0"/>
              <a:cs typeface="Times New Roman" pitchFamily="18" charset="0"/>
            </a:endParaRPr>
          </a:p>
          <a:p>
            <a:pPr marL="0" indent="0">
              <a:buNone/>
            </a:pP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4953" y="4360884"/>
            <a:ext cx="2466975" cy="1847850"/>
          </a:xfrm>
          <a:prstGeom prst="rect">
            <a:avLst/>
          </a:prstGeom>
        </p:spPr>
      </p:pic>
    </p:spTree>
    <p:extLst>
      <p:ext uri="{BB962C8B-B14F-4D97-AF65-F5344CB8AC3E}">
        <p14:creationId xmlns:p14="http://schemas.microsoft.com/office/powerpoint/2010/main" val="3420051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CA" dirty="0">
                <a:latin typeface="Times New Roman" pitchFamily="18" charset="0"/>
                <a:cs typeface="Times New Roman" pitchFamily="18" charset="0"/>
              </a:rPr>
              <a:t>Core </a:t>
            </a:r>
            <a:r>
              <a:rPr lang="en-CA" dirty="0" smtClean="0">
                <a:latin typeface="Times New Roman" pitchFamily="18" charset="0"/>
                <a:cs typeface="Times New Roman" pitchFamily="18" charset="0"/>
              </a:rPr>
              <a:t>Competencies </a:t>
            </a:r>
            <a:r>
              <a:rPr lang="en-CA" dirty="0"/>
              <a:t/>
            </a:r>
            <a:br>
              <a:rPr lang="en-CA" dirty="0"/>
            </a:br>
            <a:endParaRPr lang="en-CA" dirty="0"/>
          </a:p>
        </p:txBody>
      </p:sp>
      <p:sp>
        <p:nvSpPr>
          <p:cNvPr id="5" name="Content Placeholder 4"/>
          <p:cNvSpPr>
            <a:spLocks noGrp="1"/>
          </p:cNvSpPr>
          <p:nvPr>
            <p:ph idx="1"/>
          </p:nvPr>
        </p:nvSpPr>
        <p:spPr/>
        <p:txBody>
          <a:bodyPr/>
          <a:lstStyle/>
          <a:p>
            <a:pPr>
              <a:buFont typeface="Wingdings" pitchFamily="2" charset="2"/>
              <a:buChar char="Ø"/>
            </a:pPr>
            <a:r>
              <a:rPr lang="en-US" dirty="0" smtClean="0">
                <a:latin typeface="Times New Roman" pitchFamily="18" charset="0"/>
                <a:cs typeface="Times New Roman" pitchFamily="18" charset="0"/>
              </a:rPr>
              <a:t>Provide the minimum knowledge, skills and attitudes required to practice safely and ethically as an ICP</a:t>
            </a:r>
          </a:p>
          <a:p>
            <a:pPr>
              <a:buFont typeface="Wingdings" pitchFamily="2" charset="2"/>
              <a:buChar char="Ø"/>
            </a:pPr>
            <a:r>
              <a:rPr lang="en-US" dirty="0" smtClean="0">
                <a:latin typeface="Times New Roman" pitchFamily="18" charset="0"/>
                <a:cs typeface="Times New Roman" pitchFamily="18" charset="0"/>
              </a:rPr>
              <a:t>Highlights that practitioners will have different needs of knowledge and skills</a:t>
            </a:r>
            <a:endParaRPr lang="en-US" dirty="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 Reflect expectations of a competent ICP</a:t>
            </a: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not novice, not expert</a:t>
            </a:r>
          </a:p>
          <a:p>
            <a:pPr>
              <a:buFont typeface="Wingdings" pitchFamily="2" charset="2"/>
              <a:buChar char="Ø"/>
            </a:pPr>
            <a:r>
              <a:rPr lang="en-US" dirty="0" smtClean="0">
                <a:latin typeface="Times New Roman" pitchFamily="18" charset="0"/>
                <a:cs typeface="Times New Roman" pitchFamily="18" charset="0"/>
              </a:rPr>
              <a:t>Promote quality of IPAC practice by standardizing expectations</a:t>
            </a:r>
          </a:p>
          <a:p>
            <a:pPr>
              <a:buFont typeface="Wingdings" pitchFamily="2" charset="2"/>
              <a:buChar char="Ø"/>
            </a:pPr>
            <a:r>
              <a:rPr lang="en-US" dirty="0" smtClean="0">
                <a:latin typeface="Times New Roman" pitchFamily="18" charset="0"/>
                <a:cs typeface="Times New Roman" pitchFamily="18" charset="0"/>
              </a:rPr>
              <a:t>Guidance for practitioners with performance </a:t>
            </a:r>
            <a:r>
              <a:rPr lang="en-US" dirty="0">
                <a:latin typeface="Times New Roman" pitchFamily="18" charset="0"/>
                <a:cs typeface="Times New Roman" pitchFamily="18" charset="0"/>
              </a:rPr>
              <a:t>a</a:t>
            </a:r>
            <a:r>
              <a:rPr lang="en-US" dirty="0" smtClean="0">
                <a:latin typeface="Times New Roman" pitchFamily="18" charset="0"/>
                <a:cs typeface="Times New Roman" pitchFamily="18" charset="0"/>
              </a:rPr>
              <a:t>ppraisal, </a:t>
            </a:r>
            <a:r>
              <a:rPr lang="en-US" dirty="0">
                <a:latin typeface="Times New Roman" pitchFamily="18" charset="0"/>
                <a:cs typeface="Times New Roman" pitchFamily="18" charset="0"/>
              </a:rPr>
              <a:t>p</a:t>
            </a:r>
            <a:r>
              <a:rPr lang="en-US" dirty="0" smtClean="0">
                <a:latin typeface="Times New Roman" pitchFamily="18" charset="0"/>
                <a:cs typeface="Times New Roman" pitchFamily="18" charset="0"/>
              </a:rPr>
              <a:t>rofessional development activities and education programs</a:t>
            </a:r>
          </a:p>
          <a:p>
            <a:pPr>
              <a:buFont typeface="Wingdings" pitchFamily="2" charset="2"/>
              <a:buChar char="Ø"/>
            </a:pPr>
            <a:r>
              <a:rPr lang="en-US" i="1" dirty="0" smtClean="0">
                <a:solidFill>
                  <a:srgbClr val="FF0000"/>
                </a:solidFill>
                <a:latin typeface="Times New Roman" pitchFamily="18" charset="0"/>
                <a:cs typeface="Times New Roman" pitchFamily="18" charset="0"/>
              </a:rPr>
              <a:t> Core Competencies Webinar - IPAC Canada Website</a:t>
            </a:r>
            <a:endParaRPr lang="en-US" i="1" dirty="0">
              <a:solidFill>
                <a:srgbClr val="FF0000"/>
              </a:solidFill>
              <a:latin typeface="Times New Roman" pitchFamily="18" charset="0"/>
              <a:cs typeface="Times New Roman" pitchFamily="18" charset="0"/>
            </a:endParaRPr>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0512" y="4866298"/>
            <a:ext cx="2466975" cy="184785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5842" y="1289514"/>
            <a:ext cx="2901645" cy="773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694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sz="4900" dirty="0">
                <a:latin typeface="Times New Roman" pitchFamily="18" charset="0"/>
                <a:cs typeface="Times New Roman" pitchFamily="18" charset="0"/>
              </a:rPr>
              <a:t>APIC Competency M</a:t>
            </a:r>
            <a:r>
              <a:rPr lang="en-CA" sz="4900" dirty="0" smtClean="0">
                <a:latin typeface="Times New Roman" pitchFamily="18" charset="0"/>
                <a:cs typeface="Times New Roman" pitchFamily="18" charset="0"/>
              </a:rPr>
              <a:t>odel </a:t>
            </a:r>
            <a:br>
              <a:rPr lang="en-CA" sz="4900" dirty="0" smtClean="0">
                <a:latin typeface="Times New Roman" pitchFamily="18" charset="0"/>
                <a:cs typeface="Times New Roman" pitchFamily="18" charset="0"/>
              </a:rPr>
            </a:br>
            <a:r>
              <a:rPr lang="en-CA" sz="4900" dirty="0" smtClean="0">
                <a:latin typeface="Times New Roman" pitchFamily="18" charset="0"/>
                <a:cs typeface="Times New Roman" pitchFamily="18" charset="0"/>
              </a:rPr>
              <a:t> </a:t>
            </a:r>
            <a:r>
              <a:rPr lang="en-CA" dirty="0"/>
              <a:t/>
            </a:r>
            <a:br>
              <a:rPr lang="en-CA" dirty="0"/>
            </a:br>
            <a:r>
              <a:rPr lang="en-CA" dirty="0"/>
              <a:t/>
            </a:r>
            <a:br>
              <a:rPr lang="en-CA" dirty="0"/>
            </a:br>
            <a:endParaRPr lang="en-CA" dirty="0"/>
          </a:p>
        </p:txBody>
      </p:sp>
      <p:pic>
        <p:nvPicPr>
          <p:cNvPr id="8" name="Content Placeholder 7"/>
          <p:cNvPicPr>
            <a:picLocks noGrp="1" noChangeAspect="1"/>
          </p:cNvPicPr>
          <p:nvPr>
            <p:ph idx="1"/>
          </p:nvPr>
        </p:nvPicPr>
        <p:blipFill rotWithShape="1">
          <a:blip r:embed="rId2">
            <a:extLst>
              <a:ext uri="{28A0092B-C50C-407E-A947-70E740481C1C}">
                <a14:useLocalDpi xmlns:a14="http://schemas.microsoft.com/office/drawing/2010/main" val="0"/>
              </a:ext>
            </a:extLst>
          </a:blip>
          <a:srcRect l="2403" t="-1281" r="-3608" b="1281"/>
          <a:stretch/>
        </p:blipFill>
        <p:spPr bwMode="auto">
          <a:xfrm>
            <a:off x="3975726" y="2653047"/>
            <a:ext cx="4240548" cy="3850784"/>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9043" y="4678729"/>
            <a:ext cx="2466975" cy="1847850"/>
          </a:xfrm>
          <a:prstGeom prst="rect">
            <a:avLst/>
          </a:prstGeom>
        </p:spPr>
      </p:pic>
    </p:spTree>
    <p:extLst>
      <p:ext uri="{BB962C8B-B14F-4D97-AF65-F5344CB8AC3E}">
        <p14:creationId xmlns:p14="http://schemas.microsoft.com/office/powerpoint/2010/main" val="891069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APIC Competency Model</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r>
              <a:rPr lang="en-US" b="1" u="sng" dirty="0" smtClean="0">
                <a:latin typeface="Times New Roman" pitchFamily="18" charset="0"/>
                <a:cs typeface="Times New Roman" pitchFamily="18" charset="0"/>
              </a:rPr>
              <a:t>Core Competencies CBIC</a:t>
            </a:r>
          </a:p>
          <a:p>
            <a:pPr marL="0" indent="0">
              <a:buNone/>
            </a:pPr>
            <a:endParaRPr lang="en-US" b="1" u="sng"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Identification of infectious disease processes</a:t>
            </a:r>
          </a:p>
          <a:p>
            <a:pPr>
              <a:buFont typeface="Wingdings" pitchFamily="2" charset="2"/>
              <a:buChar char="Ø"/>
            </a:pPr>
            <a:r>
              <a:rPr lang="en-US" dirty="0" smtClean="0">
                <a:latin typeface="Times New Roman" pitchFamily="18" charset="0"/>
                <a:cs typeface="Times New Roman" pitchFamily="18" charset="0"/>
              </a:rPr>
              <a:t>Surveillance and epidemiologic investigations</a:t>
            </a:r>
          </a:p>
          <a:p>
            <a:pPr>
              <a:buFont typeface="Wingdings" pitchFamily="2" charset="2"/>
              <a:buChar char="Ø"/>
            </a:pPr>
            <a:r>
              <a:rPr lang="en-US" dirty="0" smtClean="0">
                <a:latin typeface="Times New Roman" pitchFamily="18" charset="0"/>
                <a:cs typeface="Times New Roman" pitchFamily="18" charset="0"/>
              </a:rPr>
              <a:t>Preventing /controlling the transmission of infectious agents</a:t>
            </a:r>
          </a:p>
          <a:p>
            <a:pPr>
              <a:buFont typeface="Wingdings" pitchFamily="2" charset="2"/>
              <a:buChar char="Ø"/>
            </a:pPr>
            <a:r>
              <a:rPr lang="en-US" dirty="0" smtClean="0">
                <a:latin typeface="Times New Roman" pitchFamily="18" charset="0"/>
                <a:cs typeface="Times New Roman" pitchFamily="18" charset="0"/>
              </a:rPr>
              <a:t>Employee/ occupation </a:t>
            </a:r>
            <a:r>
              <a:rPr lang="en-US" dirty="0">
                <a:latin typeface="Times New Roman" pitchFamily="18" charset="0"/>
                <a:cs typeface="Times New Roman" pitchFamily="18" charset="0"/>
              </a:rPr>
              <a:t>h</a:t>
            </a:r>
            <a:r>
              <a:rPr lang="en-US" dirty="0" smtClean="0">
                <a:latin typeface="Times New Roman" pitchFamily="18" charset="0"/>
                <a:cs typeface="Times New Roman" pitchFamily="18" charset="0"/>
              </a:rPr>
              <a:t>ealth</a:t>
            </a:r>
          </a:p>
          <a:p>
            <a:pPr>
              <a:buFont typeface="Wingdings" pitchFamily="2" charset="2"/>
              <a:buChar char="Ø"/>
            </a:pPr>
            <a:r>
              <a:rPr lang="en-US" dirty="0" smtClean="0">
                <a:latin typeface="Times New Roman" pitchFamily="18" charset="0"/>
                <a:cs typeface="Times New Roman" pitchFamily="18" charset="0"/>
              </a:rPr>
              <a:t>Management and communication (leadership)</a:t>
            </a:r>
          </a:p>
          <a:p>
            <a:pPr>
              <a:buFont typeface="Wingdings" pitchFamily="2" charset="2"/>
              <a:buChar char="Ø"/>
            </a:pPr>
            <a:r>
              <a:rPr lang="en-US" dirty="0" smtClean="0">
                <a:latin typeface="Times New Roman" pitchFamily="18" charset="0"/>
                <a:cs typeface="Times New Roman" pitchFamily="18" charset="0"/>
              </a:rPr>
              <a:t>Education and research</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9412" y="4397375"/>
            <a:ext cx="2466975" cy="1847850"/>
          </a:xfrm>
          <a:prstGeom prst="rect">
            <a:avLst/>
          </a:prstGeom>
        </p:spPr>
      </p:pic>
    </p:spTree>
    <p:extLst>
      <p:ext uri="{BB962C8B-B14F-4D97-AF65-F5344CB8AC3E}">
        <p14:creationId xmlns:p14="http://schemas.microsoft.com/office/powerpoint/2010/main" val="3440203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APIC Competency Model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r>
              <a:rPr lang="en-US" b="1" u="sng" dirty="0" smtClean="0">
                <a:latin typeface="Times New Roman" pitchFamily="18" charset="0"/>
                <a:cs typeface="Times New Roman" pitchFamily="18" charset="0"/>
              </a:rPr>
              <a:t>Four Domains</a:t>
            </a:r>
          </a:p>
          <a:p>
            <a:pPr marL="0" indent="0">
              <a:buNone/>
            </a:pPr>
            <a:endParaRPr lang="en-US" b="1" u="sng"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Infection Prevention and control </a:t>
            </a:r>
            <a:r>
              <a:rPr lang="en-US" dirty="0">
                <a:latin typeface="Times New Roman" pitchFamily="18" charset="0"/>
                <a:cs typeface="Times New Roman" pitchFamily="18" charset="0"/>
              </a:rPr>
              <a:t>d</a:t>
            </a:r>
            <a:r>
              <a:rPr lang="en-US" dirty="0" smtClean="0">
                <a:latin typeface="Times New Roman" pitchFamily="18" charset="0"/>
                <a:cs typeface="Times New Roman" pitchFamily="18" charset="0"/>
              </a:rPr>
              <a:t>omain</a:t>
            </a:r>
          </a:p>
          <a:p>
            <a:pPr>
              <a:buFont typeface="Wingdings" pitchFamily="2" charset="2"/>
              <a:buChar char="Ø"/>
            </a:pPr>
            <a:r>
              <a:rPr lang="en-US" dirty="0" smtClean="0">
                <a:latin typeface="Times New Roman" pitchFamily="18" charset="0"/>
                <a:cs typeface="Times New Roman" pitchFamily="18" charset="0"/>
              </a:rPr>
              <a:t>Performance improvement and implementation science domain</a:t>
            </a:r>
          </a:p>
          <a:p>
            <a:pPr>
              <a:buFont typeface="Wingdings" pitchFamily="2" charset="2"/>
              <a:buChar char="Ø"/>
            </a:pPr>
            <a:r>
              <a:rPr lang="en-US" dirty="0" smtClean="0">
                <a:latin typeface="Times New Roman" pitchFamily="18" charset="0"/>
                <a:cs typeface="Times New Roman" pitchFamily="18" charset="0"/>
              </a:rPr>
              <a:t>Leadership and program management domain</a:t>
            </a:r>
          </a:p>
          <a:p>
            <a:pPr>
              <a:buFont typeface="Wingdings" pitchFamily="2" charset="2"/>
              <a:buChar char="Ø"/>
            </a:pPr>
            <a:r>
              <a:rPr lang="en-US" dirty="0" smtClean="0">
                <a:latin typeface="Times New Roman" pitchFamily="18" charset="0"/>
                <a:cs typeface="Times New Roman" pitchFamily="18" charset="0"/>
              </a:rPr>
              <a:t>Technical domain</a:t>
            </a:r>
          </a:p>
          <a:p>
            <a:pPr>
              <a:buFont typeface="Wingdings" pitchFamily="2" charset="2"/>
              <a:buChar char="Ø"/>
            </a:pPr>
            <a:r>
              <a:rPr lang="en-US" dirty="0" smtClean="0">
                <a:latin typeface="Times New Roman" pitchFamily="18" charset="0"/>
                <a:cs typeface="Times New Roman" pitchFamily="18" charset="0"/>
              </a:rPr>
              <a:t>Skills that will be developed over the course of the professional career</a:t>
            </a:r>
            <a:endParaRPr lang="en-US" dirty="0">
              <a:latin typeface="Times New Roman" pitchFamily="18" charset="0"/>
              <a:cs typeface="Times New Roman" pitchFamily="18" charset="0"/>
            </a:endParaRPr>
          </a:p>
          <a:p>
            <a:pPr>
              <a:buFont typeface="Wingdings" pitchFamily="2" charset="2"/>
              <a:buChar char="Ø"/>
            </a:pPr>
            <a:r>
              <a:rPr lang="en-US" i="1" dirty="0">
                <a:solidFill>
                  <a:srgbClr val="FF0000"/>
                </a:solidFill>
                <a:latin typeface="Times New Roman" pitchFamily="18" charset="0"/>
                <a:cs typeface="Times New Roman" pitchFamily="18" charset="0"/>
              </a:rPr>
              <a:t>http://www.ajicjournal.org/article/S0196-6553(12)00165-4/fulltext</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3092" y="4816699"/>
            <a:ext cx="2496983" cy="1870328"/>
          </a:xfrm>
          <a:prstGeom prst="rect">
            <a:avLst/>
          </a:prstGeom>
        </p:spPr>
      </p:pic>
    </p:spTree>
    <p:extLst>
      <p:ext uri="{BB962C8B-B14F-4D97-AF65-F5344CB8AC3E}">
        <p14:creationId xmlns:p14="http://schemas.microsoft.com/office/powerpoint/2010/main" val="3822822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dirty="0" smtClean="0">
                <a:latin typeface="Times New Roman" pitchFamily="18" charset="0"/>
                <a:cs typeface="Times New Roman" pitchFamily="18" charset="0"/>
              </a:rPr>
              <a:t>Objectives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endParaRPr lang="en-CA" dirty="0" smtClean="0">
              <a:latin typeface="Times New Roman" pitchFamily="18" charset="0"/>
              <a:cs typeface="Times New Roman" pitchFamily="18" charset="0"/>
            </a:endParaRPr>
          </a:p>
          <a:p>
            <a:pPr>
              <a:buFont typeface="Wingdings" pitchFamily="2" charset="2"/>
              <a:buChar char="Ø"/>
            </a:pPr>
            <a:r>
              <a:rPr lang="en-CA" dirty="0" smtClean="0">
                <a:latin typeface="Times New Roman" pitchFamily="18" charset="0"/>
                <a:cs typeface="Times New Roman" pitchFamily="18" charset="0"/>
              </a:rPr>
              <a:t>Developmental </a:t>
            </a:r>
            <a:r>
              <a:rPr lang="en-CA" dirty="0">
                <a:latin typeface="Times New Roman" pitchFamily="18" charset="0"/>
                <a:cs typeface="Times New Roman" pitchFamily="18" charset="0"/>
              </a:rPr>
              <a:t>S</a:t>
            </a:r>
            <a:r>
              <a:rPr lang="en-CA" dirty="0" smtClean="0">
                <a:latin typeface="Times New Roman" pitchFamily="18" charset="0"/>
                <a:cs typeface="Times New Roman" pitchFamily="18" charset="0"/>
              </a:rPr>
              <a:t>tages </a:t>
            </a:r>
            <a:r>
              <a:rPr lang="en-CA" dirty="0">
                <a:latin typeface="Times New Roman" pitchFamily="18" charset="0"/>
                <a:cs typeface="Times New Roman" pitchFamily="18" charset="0"/>
              </a:rPr>
              <a:t>of the Infection Control </a:t>
            </a:r>
            <a:r>
              <a:rPr lang="en-CA" dirty="0" smtClean="0">
                <a:latin typeface="Times New Roman" pitchFamily="18" charset="0"/>
                <a:cs typeface="Times New Roman" pitchFamily="18" charset="0"/>
              </a:rPr>
              <a:t>Practitioner</a:t>
            </a:r>
          </a:p>
          <a:p>
            <a:pPr>
              <a:buFont typeface="Wingdings" pitchFamily="2" charset="2"/>
              <a:buChar char="Ø"/>
            </a:pPr>
            <a:r>
              <a:rPr lang="en-US" dirty="0" smtClean="0">
                <a:latin typeface="Times New Roman" pitchFamily="18" charset="0"/>
                <a:cs typeface="Times New Roman" pitchFamily="18" charset="0"/>
              </a:rPr>
              <a:t>Personal Transition as a Novice Infection Control Practitioner</a:t>
            </a:r>
          </a:p>
          <a:p>
            <a:pPr>
              <a:buFont typeface="Wingdings" pitchFamily="2" charset="2"/>
              <a:buChar char="Ø"/>
            </a:pPr>
            <a:r>
              <a:rPr lang="en-US" dirty="0" smtClean="0">
                <a:latin typeface="Times New Roman" pitchFamily="18" charset="0"/>
                <a:cs typeface="Times New Roman" pitchFamily="18" charset="0"/>
              </a:rPr>
              <a:t>Perspectives From </a:t>
            </a:r>
            <a:r>
              <a:rPr lang="en-US" dirty="0">
                <a:latin typeface="Times New Roman" pitchFamily="18" charset="0"/>
                <a:cs typeface="Times New Roman" pitchFamily="18" charset="0"/>
              </a:rPr>
              <a:t>O</a:t>
            </a:r>
            <a:r>
              <a:rPr lang="en-US" dirty="0" smtClean="0">
                <a:latin typeface="Times New Roman" pitchFamily="18" charset="0"/>
                <a:cs typeface="Times New Roman" pitchFamily="18" charset="0"/>
              </a:rPr>
              <a:t>ther Novice Infection Control Practitioners Across the Province</a:t>
            </a:r>
            <a:endParaRPr lang="en-US" dirty="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Resources to </a:t>
            </a:r>
            <a:r>
              <a:rPr lang="en-US" dirty="0">
                <a:latin typeface="Times New Roman" pitchFamily="18" charset="0"/>
                <a:cs typeface="Times New Roman" pitchFamily="18" charset="0"/>
              </a:rPr>
              <a:t>H</a:t>
            </a:r>
            <a:r>
              <a:rPr lang="en-US" dirty="0" smtClean="0">
                <a:latin typeface="Times New Roman" pitchFamily="18" charset="0"/>
                <a:cs typeface="Times New Roman" pitchFamily="18" charset="0"/>
              </a:rPr>
              <a:t>elp </a:t>
            </a:r>
            <a:r>
              <a:rPr lang="en-US" dirty="0">
                <a:latin typeface="Times New Roman" pitchFamily="18" charset="0"/>
                <a:cs typeface="Times New Roman" pitchFamily="18" charset="0"/>
              </a:rPr>
              <a:t>E</a:t>
            </a:r>
            <a:r>
              <a:rPr lang="en-US" dirty="0" smtClean="0">
                <a:latin typeface="Times New Roman" pitchFamily="18" charset="0"/>
                <a:cs typeface="Times New Roman" pitchFamily="18" charset="0"/>
              </a:rPr>
              <a:t>ase the Transition Period </a:t>
            </a:r>
            <a:r>
              <a:rPr lang="en-US" dirty="0">
                <a:latin typeface="Times New Roman" pitchFamily="18" charset="0"/>
                <a:cs typeface="Times New Roman" pitchFamily="18" charset="0"/>
              </a:rPr>
              <a:t>for Novice ICP’s </a:t>
            </a:r>
          </a:p>
          <a:p>
            <a:pPr>
              <a:buFont typeface="Wingdings" pitchFamily="2" charset="2"/>
              <a:buChar char="Ø"/>
            </a:pPr>
            <a:r>
              <a:rPr lang="en-US" dirty="0" smtClean="0">
                <a:latin typeface="Times New Roman" pitchFamily="18" charset="0"/>
                <a:cs typeface="Times New Roman" pitchFamily="18" charset="0"/>
              </a:rPr>
              <a:t>Summary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3812" y="4435475"/>
            <a:ext cx="2466975" cy="1847850"/>
          </a:xfrm>
          <a:prstGeom prst="rect">
            <a:avLst/>
          </a:prstGeom>
        </p:spPr>
      </p:pic>
    </p:spTree>
    <p:extLst>
      <p:ext uri="{BB962C8B-B14F-4D97-AF65-F5344CB8AC3E}">
        <p14:creationId xmlns:p14="http://schemas.microsoft.com/office/powerpoint/2010/main" val="3730112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084385"/>
          </a:xfrm>
        </p:spPr>
        <p:txBody>
          <a:bodyPr/>
          <a:lstStyle/>
          <a:p>
            <a:pPr algn="ctr"/>
            <a:r>
              <a:rPr lang="en-CA" dirty="0" smtClean="0">
                <a:latin typeface="Times New Roman" pitchFamily="18" charset="0"/>
                <a:cs typeface="Times New Roman" pitchFamily="18" charset="0"/>
              </a:rPr>
              <a:t> Self Assessment Tool- APIC</a:t>
            </a:r>
            <a:endParaRPr lang="en-CA" dirty="0">
              <a:latin typeface="Times New Roman" pitchFamily="18" charset="0"/>
              <a:cs typeface="Times New Roman" pitchFamily="18" charset="0"/>
            </a:endParaRPr>
          </a:p>
        </p:txBody>
      </p:sp>
      <p:sp>
        <p:nvSpPr>
          <p:cNvPr id="3" name="Content Placeholder 2"/>
          <p:cNvSpPr>
            <a:spLocks noGrp="1"/>
          </p:cNvSpPr>
          <p:nvPr>
            <p:ph idx="1"/>
          </p:nvPr>
        </p:nvSpPr>
        <p:spPr>
          <a:xfrm>
            <a:off x="1371600" y="2215662"/>
            <a:ext cx="9601200" cy="4114800"/>
          </a:xfrm>
        </p:spPr>
        <p:txBody>
          <a:bodyPr>
            <a:normAutofit/>
          </a:bodyPr>
          <a:lstStyle/>
          <a:p>
            <a:pPr>
              <a:buFont typeface="Wingdings" pitchFamily="2" charset="2"/>
              <a:buChar char="Ø"/>
            </a:pPr>
            <a:r>
              <a:rPr lang="en-CA" dirty="0" smtClean="0">
                <a:latin typeface="Times New Roman" pitchFamily="18" charset="0"/>
                <a:cs typeface="Times New Roman" pitchFamily="18" charset="0"/>
              </a:rPr>
              <a:t>Necessary skill for life long learning ( Al-</a:t>
            </a:r>
            <a:r>
              <a:rPr lang="en-CA" dirty="0" err="1" smtClean="0">
                <a:latin typeface="Times New Roman" pitchFamily="18" charset="0"/>
                <a:cs typeface="Times New Roman" pitchFamily="18" charset="0"/>
              </a:rPr>
              <a:t>Kadri</a:t>
            </a:r>
            <a:r>
              <a:rPr lang="en-CA" dirty="0" smtClean="0">
                <a:latin typeface="Times New Roman" pitchFamily="18" charset="0"/>
                <a:cs typeface="Times New Roman" pitchFamily="18" charset="0"/>
              </a:rPr>
              <a:t> et al.,2012)</a:t>
            </a:r>
            <a:endParaRPr lang="en-CA" i="1" dirty="0" smtClean="0">
              <a:solidFill>
                <a:srgbClr val="FF0000"/>
              </a:solidFill>
              <a:latin typeface="Times New Roman" pitchFamily="18" charset="0"/>
              <a:cs typeface="Times New Roman" pitchFamily="18" charset="0"/>
            </a:endParaRPr>
          </a:p>
          <a:p>
            <a:pPr>
              <a:buFont typeface="Wingdings" pitchFamily="2" charset="2"/>
              <a:buChar char="Ø"/>
            </a:pPr>
            <a:r>
              <a:rPr lang="en-CA" dirty="0" smtClean="0">
                <a:latin typeface="Times New Roman" pitchFamily="18" charset="0"/>
                <a:cs typeface="Times New Roman" pitchFamily="18" charset="0"/>
              </a:rPr>
              <a:t>Resource to help identify your areas of strength and learning needs (College of Nurses Ontario, 2017)</a:t>
            </a:r>
          </a:p>
          <a:p>
            <a:pPr>
              <a:buFont typeface="Wingdings" pitchFamily="2" charset="2"/>
              <a:buChar char="Ø"/>
            </a:pPr>
            <a:r>
              <a:rPr lang="en-CA" dirty="0" smtClean="0">
                <a:latin typeface="Times New Roman" pitchFamily="18" charset="0"/>
                <a:cs typeface="Times New Roman" pitchFamily="18" charset="0"/>
              </a:rPr>
              <a:t>Outline areas of practice that need improvement </a:t>
            </a:r>
          </a:p>
          <a:p>
            <a:pPr>
              <a:buFont typeface="Wingdings" pitchFamily="2" charset="2"/>
              <a:buChar char="Ø"/>
            </a:pPr>
            <a:r>
              <a:rPr lang="en-CA" dirty="0" smtClean="0">
                <a:latin typeface="Times New Roman" pitchFamily="18" charset="0"/>
                <a:cs typeface="Times New Roman" pitchFamily="18" charset="0"/>
              </a:rPr>
              <a:t>Enhance critical awareness, and reflection on learning</a:t>
            </a:r>
          </a:p>
          <a:p>
            <a:pPr>
              <a:buFont typeface="Wingdings" pitchFamily="2" charset="2"/>
              <a:buChar char="Ø"/>
            </a:pPr>
            <a:r>
              <a:rPr lang="en-CA" dirty="0" smtClean="0">
                <a:latin typeface="Times New Roman" pitchFamily="18" charset="0"/>
                <a:cs typeface="Times New Roman" pitchFamily="18" charset="0"/>
              </a:rPr>
              <a:t>APIC self assessment tool </a:t>
            </a:r>
            <a:endParaRPr lang="en-CA" i="1" dirty="0" smtClean="0">
              <a:solidFill>
                <a:srgbClr val="FF0000"/>
              </a:solidFill>
              <a:latin typeface="Times New Roman" pitchFamily="18" charset="0"/>
              <a:cs typeface="Times New Roman" pitchFamily="18" charset="0"/>
            </a:endParaRPr>
          </a:p>
          <a:p>
            <a:pPr>
              <a:buFont typeface="Wingdings" pitchFamily="2" charset="2"/>
              <a:buChar char="Ø"/>
            </a:pPr>
            <a:r>
              <a:rPr lang="en-CA" dirty="0" smtClean="0">
                <a:latin typeface="Times New Roman" pitchFamily="18" charset="0"/>
                <a:cs typeface="Times New Roman" pitchFamily="18" charset="0"/>
              </a:rPr>
              <a:t>IPAC Canada currently in the process of formulating</a:t>
            </a:r>
          </a:p>
          <a:p>
            <a:pPr>
              <a:buFont typeface="Wingdings" pitchFamily="2" charset="2"/>
              <a:buChar char="Ø"/>
            </a:pPr>
            <a:r>
              <a:rPr lang="en-CA" dirty="0" smtClean="0">
                <a:solidFill>
                  <a:srgbClr val="FF0000"/>
                </a:solidFill>
                <a:latin typeface="Times New Roman" pitchFamily="18" charset="0"/>
                <a:cs typeface="Times New Roman" pitchFamily="18" charset="0"/>
              </a:rPr>
              <a:t>http</a:t>
            </a:r>
            <a:r>
              <a:rPr lang="en-CA" dirty="0">
                <a:solidFill>
                  <a:srgbClr val="FF0000"/>
                </a:solidFill>
                <a:latin typeface="Times New Roman" pitchFamily="18" charset="0"/>
                <a:cs typeface="Times New Roman" pitchFamily="18" charset="0"/>
              </a:rPr>
              <a:t>://www.apic.org/Resource_/</a:t>
            </a:r>
            <a:r>
              <a:rPr lang="en-CA" dirty="0" smtClean="0">
                <a:solidFill>
                  <a:srgbClr val="FF0000"/>
                </a:solidFill>
                <a:latin typeface="Times New Roman" pitchFamily="18" charset="0"/>
                <a:cs typeface="Times New Roman" pitchFamily="18" charset="0"/>
              </a:rPr>
              <a:t>TinyMceFileManager/Self-Assess_PS1302-SUMMER-2013-FINAL.pdf</a:t>
            </a:r>
            <a:endParaRPr lang="en-CA"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83471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43708"/>
          </a:xfrm>
        </p:spPr>
        <p:txBody>
          <a:bodyPr>
            <a:normAutofit fontScale="90000"/>
          </a:bodyPr>
          <a:lstStyle/>
          <a:p>
            <a:pPr lvl="0" algn="ctr"/>
            <a:r>
              <a:rPr lang="en-CA" sz="4900" dirty="0" smtClean="0">
                <a:latin typeface="Times New Roman" pitchFamily="18" charset="0"/>
                <a:cs typeface="Times New Roman" pitchFamily="18" charset="0"/>
              </a:rPr>
              <a:t>Mentorship</a:t>
            </a:r>
            <a:r>
              <a:rPr lang="en-CA" dirty="0" smtClean="0">
                <a:latin typeface="Times New Roman" pitchFamily="18" charset="0"/>
                <a:cs typeface="Times New Roman" pitchFamily="18" charset="0"/>
              </a:rPr>
              <a:t> Program</a:t>
            </a:r>
            <a:r>
              <a:rPr lang="en-CA" dirty="0"/>
              <a:t/>
            </a:r>
            <a:br>
              <a:rPr lang="en-CA" dirty="0"/>
            </a:br>
            <a:endParaRPr lang="en-CA" dirty="0"/>
          </a:p>
        </p:txBody>
      </p:sp>
      <p:sp>
        <p:nvSpPr>
          <p:cNvPr id="3" name="Content Placeholder 2"/>
          <p:cNvSpPr>
            <a:spLocks noGrp="1"/>
          </p:cNvSpPr>
          <p:nvPr>
            <p:ph idx="1"/>
          </p:nvPr>
        </p:nvSpPr>
        <p:spPr/>
        <p:txBody>
          <a:bodyPr>
            <a:normAutofit/>
          </a:bodyPr>
          <a:lstStyle/>
          <a:p>
            <a:pPr>
              <a:buFont typeface="Wingdings" pitchFamily="2" charset="2"/>
              <a:buChar char="ü"/>
            </a:pPr>
            <a:r>
              <a:rPr lang="en-CA" dirty="0" smtClean="0">
                <a:latin typeface="Times New Roman" pitchFamily="18" charset="0"/>
                <a:cs typeface="Times New Roman" pitchFamily="18" charset="0"/>
              </a:rPr>
              <a:t>Program designed to help ICP’s receive one on one mentoring from expert ICP’s within Canada</a:t>
            </a:r>
          </a:p>
          <a:p>
            <a:pPr>
              <a:buFont typeface="Wingdings" pitchFamily="2" charset="2"/>
              <a:buChar char="ü"/>
            </a:pPr>
            <a:r>
              <a:rPr lang="en-CA" dirty="0" smtClean="0">
                <a:latin typeface="Times New Roman" pitchFamily="18" charset="0"/>
                <a:cs typeface="Times New Roman" pitchFamily="18" charset="0"/>
              </a:rPr>
              <a:t>Expert advice in professional enhancement, networking, shared knowledge and experience and support</a:t>
            </a:r>
          </a:p>
          <a:p>
            <a:pPr>
              <a:buFont typeface="Wingdings" pitchFamily="2" charset="2"/>
              <a:buChar char="ü"/>
            </a:pPr>
            <a:r>
              <a:rPr lang="en-CA" dirty="0" smtClean="0">
                <a:latin typeface="Times New Roman" pitchFamily="18" charset="0"/>
                <a:cs typeface="Times New Roman" pitchFamily="18" charset="0"/>
              </a:rPr>
              <a:t>Mentees will be paired up with suitable mentors that are expert in a particular field. </a:t>
            </a:r>
            <a:r>
              <a:rPr lang="en-CA" dirty="0">
                <a:latin typeface="Times New Roman" pitchFamily="18" charset="0"/>
                <a:cs typeface="Times New Roman" pitchFamily="18" charset="0"/>
              </a:rPr>
              <a:t> </a:t>
            </a:r>
            <a:r>
              <a:rPr lang="en-CA" dirty="0" smtClean="0">
                <a:latin typeface="Times New Roman" pitchFamily="18" charset="0"/>
                <a:cs typeface="Times New Roman" pitchFamily="18" charset="0"/>
              </a:rPr>
              <a:t>   i.e. surveillance and epidemiology, construction renovation, education and research.</a:t>
            </a:r>
          </a:p>
          <a:p>
            <a:pPr>
              <a:buFont typeface="Wingdings" pitchFamily="2" charset="2"/>
              <a:buChar char="ü"/>
            </a:pPr>
            <a:r>
              <a:rPr lang="en-CA" dirty="0" smtClean="0">
                <a:latin typeface="Times New Roman" pitchFamily="18" charset="0"/>
                <a:cs typeface="Times New Roman" pitchFamily="18" charset="0"/>
              </a:rPr>
              <a:t>Training available for mentees and mentors</a:t>
            </a:r>
          </a:p>
          <a:p>
            <a:pPr>
              <a:buFont typeface="Wingdings" pitchFamily="2" charset="2"/>
              <a:buChar char="ü"/>
            </a:pPr>
            <a:r>
              <a:rPr lang="en-CA" dirty="0" smtClean="0">
                <a:solidFill>
                  <a:srgbClr val="FF0000"/>
                </a:solidFill>
                <a:latin typeface="Times New Roman" pitchFamily="18" charset="0"/>
                <a:cs typeface="Times New Roman" pitchFamily="18" charset="0"/>
              </a:rPr>
              <a:t>http</a:t>
            </a:r>
            <a:r>
              <a:rPr lang="en-CA" dirty="0">
                <a:solidFill>
                  <a:srgbClr val="FF0000"/>
                </a:solidFill>
                <a:latin typeface="Times New Roman" pitchFamily="18" charset="0"/>
                <a:cs typeface="Times New Roman" pitchFamily="18" charset="0"/>
              </a:rPr>
              <a:t>://ipac-canada.org/mentorship-program.php</a:t>
            </a:r>
            <a:endParaRPr lang="en-CA" dirty="0" smtClean="0">
              <a:solidFill>
                <a:srgbClr val="FF0000"/>
              </a:solidFill>
              <a:latin typeface="Times New Roman" pitchFamily="18" charset="0"/>
              <a:cs typeface="Times New Roman" pitchFamily="18" charset="0"/>
            </a:endParaRPr>
          </a:p>
          <a:p>
            <a:endParaRPr lang="en-CA" dirty="0" smtClean="0"/>
          </a:p>
          <a:p>
            <a:endParaRPr lang="en-CA"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7136" y="4654952"/>
            <a:ext cx="2466975" cy="1847850"/>
          </a:xfrm>
          <a:prstGeom prst="rect">
            <a:avLst/>
          </a:prstGeom>
        </p:spPr>
      </p:pic>
    </p:spTree>
    <p:extLst>
      <p:ext uri="{BB962C8B-B14F-4D97-AF65-F5344CB8AC3E}">
        <p14:creationId xmlns:p14="http://schemas.microsoft.com/office/powerpoint/2010/main" val="535847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327" y="801710"/>
            <a:ext cx="9601200" cy="1485900"/>
          </a:xfrm>
        </p:spPr>
        <p:txBody>
          <a:bodyPr>
            <a:normAutofit/>
          </a:bodyPr>
          <a:lstStyle/>
          <a:p>
            <a:pPr algn="ctr"/>
            <a:r>
              <a:rPr lang="en-CA" dirty="0" smtClean="0">
                <a:latin typeface="Times New Roman" pitchFamily="18" charset="0"/>
                <a:cs typeface="Times New Roman" pitchFamily="18" charset="0"/>
              </a:rPr>
              <a:t>Orientation – (PIC- NL) </a:t>
            </a:r>
            <a:r>
              <a:rPr lang="en-CA" dirty="0"/>
              <a:t/>
            </a:r>
            <a:br>
              <a:rPr lang="en-CA" dirty="0"/>
            </a:br>
            <a:endParaRPr lang="en-CA" dirty="0"/>
          </a:p>
        </p:txBody>
      </p:sp>
      <p:sp>
        <p:nvSpPr>
          <p:cNvPr id="3" name="Content Placeholder 2"/>
          <p:cNvSpPr>
            <a:spLocks noGrp="1"/>
          </p:cNvSpPr>
          <p:nvPr>
            <p:ph idx="1"/>
          </p:nvPr>
        </p:nvSpPr>
        <p:spPr>
          <a:xfrm>
            <a:off x="1435994" y="1532587"/>
            <a:ext cx="9601200" cy="5112912"/>
          </a:xfrm>
        </p:spPr>
        <p:txBody>
          <a:bodyPr>
            <a:normAutofit fontScale="70000" lnSpcReduction="20000"/>
          </a:bodyPr>
          <a:lstStyle/>
          <a:p>
            <a:pPr marL="0" indent="0" algn="ctr">
              <a:buNone/>
            </a:pPr>
            <a:r>
              <a:rPr lang="en-CA" sz="2900" dirty="0" smtClean="0">
                <a:latin typeface="Times New Roman" pitchFamily="18" charset="0"/>
                <a:cs typeface="Times New Roman" pitchFamily="18" charset="0"/>
              </a:rPr>
              <a:t>(Provide a detailed four week schedule of daily activities for a new ICP)</a:t>
            </a:r>
          </a:p>
          <a:p>
            <a:pPr marL="0" indent="0">
              <a:buNone/>
            </a:pPr>
            <a:endParaRPr lang="en-CA" sz="2900" b="1" u="sng" dirty="0" smtClean="0">
              <a:latin typeface="Times New Roman" pitchFamily="18" charset="0"/>
              <a:cs typeface="Times New Roman" pitchFamily="18" charset="0"/>
            </a:endParaRPr>
          </a:p>
          <a:p>
            <a:pPr marL="0" indent="0">
              <a:buNone/>
            </a:pPr>
            <a:r>
              <a:rPr lang="en-CA" sz="2900" b="1" u="sng" dirty="0" smtClean="0">
                <a:latin typeface="Times New Roman" pitchFamily="18" charset="0"/>
                <a:cs typeface="Times New Roman" pitchFamily="18" charset="0"/>
              </a:rPr>
              <a:t>10 modules</a:t>
            </a:r>
            <a:r>
              <a:rPr lang="en-CA" sz="2900" u="sng" dirty="0">
                <a:latin typeface="Times New Roman" pitchFamily="18" charset="0"/>
                <a:cs typeface="Times New Roman" pitchFamily="18" charset="0"/>
              </a:rPr>
              <a:t> </a:t>
            </a:r>
            <a:r>
              <a:rPr lang="en-CA" sz="2900" u="sng" dirty="0" smtClean="0">
                <a:latin typeface="Times New Roman" pitchFamily="18" charset="0"/>
                <a:cs typeface="Times New Roman" pitchFamily="18" charset="0"/>
              </a:rPr>
              <a:t>included in Orientation are;</a:t>
            </a:r>
          </a:p>
          <a:p>
            <a:pPr marL="457200" indent="-457200">
              <a:buFont typeface="+mj-lt"/>
              <a:buAutoNum type="arabicParenR"/>
            </a:pPr>
            <a:r>
              <a:rPr lang="en-CA" sz="2900" dirty="0" smtClean="0">
                <a:latin typeface="Times New Roman" pitchFamily="18" charset="0"/>
                <a:cs typeface="Times New Roman" pitchFamily="18" charset="0"/>
              </a:rPr>
              <a:t>Orientation</a:t>
            </a:r>
          </a:p>
          <a:p>
            <a:pPr marL="457200" indent="-457200">
              <a:buFont typeface="+mj-lt"/>
              <a:buAutoNum type="arabicParenR"/>
            </a:pPr>
            <a:r>
              <a:rPr lang="en-CA" sz="2900" dirty="0" smtClean="0">
                <a:latin typeface="Times New Roman" pitchFamily="18" charset="0"/>
                <a:cs typeface="Times New Roman" pitchFamily="18" charset="0"/>
              </a:rPr>
              <a:t>Surveillance 						</a:t>
            </a:r>
          </a:p>
          <a:p>
            <a:pPr marL="457200" indent="-457200">
              <a:buFont typeface="+mj-lt"/>
              <a:buAutoNum type="arabicParenR"/>
            </a:pPr>
            <a:r>
              <a:rPr lang="en-CA" sz="2900" dirty="0" smtClean="0">
                <a:latin typeface="Times New Roman" pitchFamily="18" charset="0"/>
                <a:cs typeface="Times New Roman" pitchFamily="18" charset="0"/>
              </a:rPr>
              <a:t>RPAP		</a:t>
            </a:r>
          </a:p>
          <a:p>
            <a:pPr marL="457200" indent="-457200">
              <a:buFont typeface="+mj-lt"/>
              <a:buAutoNum type="arabicParenR"/>
            </a:pPr>
            <a:r>
              <a:rPr lang="en-CA" sz="2900" dirty="0" smtClean="0">
                <a:latin typeface="Times New Roman" pitchFamily="18" charset="0"/>
                <a:cs typeface="Times New Roman" pitchFamily="18" charset="0"/>
              </a:rPr>
              <a:t>Microbiology</a:t>
            </a:r>
          </a:p>
          <a:p>
            <a:pPr marL="457200" indent="-457200">
              <a:buFont typeface="+mj-lt"/>
              <a:buAutoNum type="arabicParenR"/>
            </a:pPr>
            <a:r>
              <a:rPr lang="en-CA" sz="2900" dirty="0" smtClean="0">
                <a:latin typeface="Times New Roman" pitchFamily="18" charset="0"/>
                <a:cs typeface="Times New Roman" pitchFamily="18" charset="0"/>
              </a:rPr>
              <a:t>Hand Hygiene Module</a:t>
            </a:r>
          </a:p>
          <a:p>
            <a:pPr marL="457200" indent="-457200">
              <a:buFont typeface="+mj-lt"/>
              <a:buAutoNum type="arabicParenR"/>
            </a:pPr>
            <a:r>
              <a:rPr lang="en-CA" sz="2900" dirty="0">
                <a:latin typeface="Times New Roman" pitchFamily="18" charset="0"/>
                <a:cs typeface="Times New Roman" pitchFamily="18" charset="0"/>
              </a:rPr>
              <a:t>Cleaning, disinfection and sterilization</a:t>
            </a:r>
          </a:p>
          <a:p>
            <a:pPr marL="457200" indent="-457200">
              <a:buFont typeface="+mj-lt"/>
              <a:buAutoNum type="arabicParenR"/>
            </a:pPr>
            <a:r>
              <a:rPr lang="en-CA" sz="2900" dirty="0" smtClean="0">
                <a:latin typeface="Times New Roman" pitchFamily="18" charset="0"/>
                <a:cs typeface="Times New Roman" pitchFamily="18" charset="0"/>
              </a:rPr>
              <a:t>Outbreak module</a:t>
            </a:r>
          </a:p>
          <a:p>
            <a:pPr marL="457200" indent="-457200">
              <a:buFont typeface="+mj-lt"/>
              <a:buAutoNum type="arabicParenR"/>
            </a:pPr>
            <a:r>
              <a:rPr lang="en-CA" sz="2900" dirty="0" smtClean="0">
                <a:latin typeface="Times New Roman" pitchFamily="18" charset="0"/>
                <a:cs typeface="Times New Roman" pitchFamily="18" charset="0"/>
              </a:rPr>
              <a:t>Communicable diseases</a:t>
            </a:r>
          </a:p>
          <a:p>
            <a:pPr marL="457200" indent="-457200">
              <a:buFont typeface="+mj-lt"/>
              <a:buAutoNum type="arabicParenR"/>
            </a:pPr>
            <a:r>
              <a:rPr lang="en-CA" sz="2900" dirty="0" smtClean="0">
                <a:latin typeface="Times New Roman" pitchFamily="18" charset="0"/>
                <a:cs typeface="Times New Roman" pitchFamily="18" charset="0"/>
              </a:rPr>
              <a:t>Occupational Health module</a:t>
            </a:r>
          </a:p>
          <a:p>
            <a:pPr marL="457200" indent="-457200">
              <a:buFont typeface="+mj-lt"/>
              <a:buAutoNum type="arabicParenR"/>
            </a:pPr>
            <a:r>
              <a:rPr lang="en-CA" sz="2900" dirty="0" smtClean="0">
                <a:latin typeface="Times New Roman" pitchFamily="18" charset="0"/>
                <a:cs typeface="Times New Roman" pitchFamily="18" charset="0"/>
              </a:rPr>
              <a:t>Construction and renovation</a:t>
            </a:r>
          </a:p>
          <a:p>
            <a:pPr marL="457200" indent="-457200">
              <a:buFont typeface="+mj-lt"/>
              <a:buAutoNum type="arabicParenR"/>
            </a:pPr>
            <a:endParaRPr lang="en-CA" dirty="0" smtClean="0">
              <a:latin typeface="Times New Roman" pitchFamily="18" charset="0"/>
              <a:cs typeface="Times New Roman" pitchFamily="18" charset="0"/>
            </a:endParaRPr>
          </a:p>
          <a:p>
            <a:pPr marL="457200" indent="-457200">
              <a:buFont typeface="+mj-lt"/>
              <a:buAutoNum type="arabicParenR"/>
            </a:pPr>
            <a:endParaRPr lang="en-CA" dirty="0">
              <a:latin typeface="Times New Roman" pitchFamily="18" charset="0"/>
              <a:cs typeface="Times New Roman" pitchFamily="18" charset="0"/>
            </a:endParaRPr>
          </a:p>
          <a:p>
            <a:pPr marL="0" indent="0">
              <a:buNone/>
            </a:pPr>
            <a:endParaRPr lang="en-CA"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9412" y="4397375"/>
            <a:ext cx="2466975" cy="1847850"/>
          </a:xfrm>
          <a:prstGeom prst="rect">
            <a:avLst/>
          </a:prstGeom>
        </p:spPr>
      </p:pic>
    </p:spTree>
    <p:extLst>
      <p:ext uri="{BB962C8B-B14F-4D97-AF65-F5344CB8AC3E}">
        <p14:creationId xmlns:p14="http://schemas.microsoft.com/office/powerpoint/2010/main" val="2229007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sz="4900" dirty="0">
                <a:latin typeface="Times New Roman" pitchFamily="18" charset="0"/>
                <a:cs typeface="Times New Roman" pitchFamily="18" charset="0"/>
              </a:rPr>
              <a:t>Roadmap for the Novice Infection </a:t>
            </a:r>
            <a:r>
              <a:rPr lang="en-CA" sz="4900" dirty="0" smtClean="0">
                <a:latin typeface="Times New Roman" pitchFamily="18" charset="0"/>
                <a:cs typeface="Times New Roman" pitchFamily="18" charset="0"/>
              </a:rPr>
              <a:t>Preventionist </a:t>
            </a:r>
            <a:r>
              <a:rPr lang="en-CA" sz="4900" dirty="0">
                <a:latin typeface="Times New Roman" pitchFamily="18" charset="0"/>
                <a:cs typeface="Times New Roman" pitchFamily="18" charset="0"/>
              </a:rPr>
              <a:t>(APIC)</a:t>
            </a:r>
            <a:r>
              <a:rPr lang="en-CA" dirty="0"/>
              <a:t/>
            </a:r>
            <a:br>
              <a:rPr lang="en-CA" dirty="0"/>
            </a:br>
            <a:endParaRPr lang="en-CA" dirty="0"/>
          </a:p>
        </p:txBody>
      </p:sp>
      <p:sp>
        <p:nvSpPr>
          <p:cNvPr id="3" name="Content Placeholder 2"/>
          <p:cNvSpPr>
            <a:spLocks noGrp="1"/>
          </p:cNvSpPr>
          <p:nvPr>
            <p:ph idx="1"/>
          </p:nvPr>
        </p:nvSpPr>
        <p:spPr>
          <a:xfrm>
            <a:off x="1371600" y="2820472"/>
            <a:ext cx="9601200" cy="3438659"/>
          </a:xfrm>
        </p:spPr>
        <p:txBody>
          <a:bodyPr/>
          <a:lstStyle/>
          <a:p>
            <a:pPr>
              <a:buFont typeface="Wingdings" pitchFamily="2" charset="2"/>
              <a:buChar char="Ø"/>
            </a:pPr>
            <a:r>
              <a:rPr lang="en-CA" dirty="0" smtClean="0">
                <a:latin typeface="Times New Roman" pitchFamily="18" charset="0"/>
                <a:cs typeface="Times New Roman" pitchFamily="18" charset="0"/>
              </a:rPr>
              <a:t>Outlines a descriptive  roadmap for the infection control practitioner from day 1 to completing the certification exam</a:t>
            </a:r>
          </a:p>
          <a:p>
            <a:pPr>
              <a:buFont typeface="Wingdings" pitchFamily="2" charset="2"/>
              <a:buChar char="Ø"/>
            </a:pPr>
            <a:r>
              <a:rPr lang="en-CA" dirty="0" smtClean="0">
                <a:latin typeface="Times New Roman" pitchFamily="18" charset="0"/>
                <a:cs typeface="Times New Roman" pitchFamily="18" charset="0"/>
              </a:rPr>
              <a:t>Provides a list of job specific knowledge, skills, and professional development goals</a:t>
            </a:r>
          </a:p>
          <a:p>
            <a:pPr>
              <a:buFont typeface="Wingdings" pitchFamily="2" charset="2"/>
              <a:buChar char="Ø"/>
            </a:pPr>
            <a:r>
              <a:rPr lang="en-CA" dirty="0" smtClean="0">
                <a:latin typeface="Times New Roman" pitchFamily="18" charset="0"/>
                <a:cs typeface="Times New Roman" pitchFamily="18" charset="0"/>
              </a:rPr>
              <a:t>Similar to IPAC Canada orientation module</a:t>
            </a:r>
          </a:p>
          <a:p>
            <a:pPr>
              <a:buFont typeface="Wingdings" pitchFamily="2" charset="2"/>
              <a:buChar char="Ø"/>
            </a:pPr>
            <a:r>
              <a:rPr lang="en-CA" dirty="0" smtClean="0">
                <a:latin typeface="Times New Roman" pitchFamily="18" charset="0"/>
                <a:cs typeface="Times New Roman" pitchFamily="18" charset="0"/>
              </a:rPr>
              <a:t>Good resource to review prior to writing the certification exam as it will provide expectations of certification skills and required knowledge </a:t>
            </a:r>
          </a:p>
          <a:p>
            <a:pPr marL="0" indent="0">
              <a:buNone/>
            </a:pPr>
            <a:endParaRPr lang="en-CA" dirty="0" smtClean="0"/>
          </a:p>
          <a:p>
            <a:endParaRPr lang="en-CA"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1843" y="4892919"/>
            <a:ext cx="2466975" cy="1847850"/>
          </a:xfrm>
          <a:prstGeom prst="rect">
            <a:avLst/>
          </a:prstGeom>
        </p:spPr>
      </p:pic>
    </p:spTree>
    <p:extLst>
      <p:ext uri="{BB962C8B-B14F-4D97-AF65-F5344CB8AC3E}">
        <p14:creationId xmlns:p14="http://schemas.microsoft.com/office/powerpoint/2010/main" val="565202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latin typeface="Times New Roman" pitchFamily="18" charset="0"/>
                <a:cs typeface="Times New Roman" pitchFamily="18" charset="0"/>
              </a:rPr>
              <a:t>S</a:t>
            </a:r>
            <a:r>
              <a:rPr lang="en-CA" dirty="0" smtClean="0">
                <a:latin typeface="Times New Roman" pitchFamily="18" charset="0"/>
                <a:cs typeface="Times New Roman" pitchFamily="18" charset="0"/>
              </a:rPr>
              <a:t>ummary</a:t>
            </a:r>
            <a:endParaRPr lang="en-CA"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Font typeface="Wingdings" pitchFamily="2" charset="2"/>
              <a:buChar char="Ø"/>
            </a:pPr>
            <a:r>
              <a:rPr lang="en-CA" dirty="0" smtClean="0">
                <a:latin typeface="Times New Roman" pitchFamily="18" charset="0"/>
                <a:cs typeface="Times New Roman" pitchFamily="18" charset="0"/>
              </a:rPr>
              <a:t>Discussed the importance of the transition period of the Novice Infection Control Practitioner</a:t>
            </a:r>
          </a:p>
          <a:p>
            <a:pPr>
              <a:buFont typeface="Wingdings" pitchFamily="2" charset="2"/>
              <a:buChar char="Ø"/>
            </a:pPr>
            <a:r>
              <a:rPr lang="en-CA" dirty="0" smtClean="0">
                <a:latin typeface="Times New Roman" pitchFamily="18" charset="0"/>
                <a:cs typeface="Times New Roman" pitchFamily="18" charset="0"/>
              </a:rPr>
              <a:t>Opportunity to provide my own perspectives as a Novice ICP </a:t>
            </a:r>
          </a:p>
          <a:p>
            <a:pPr>
              <a:buFont typeface="Wingdings" pitchFamily="2" charset="2"/>
              <a:buChar char="Ø"/>
            </a:pPr>
            <a:r>
              <a:rPr lang="en-CA" dirty="0" smtClean="0">
                <a:latin typeface="Times New Roman" pitchFamily="18" charset="0"/>
                <a:cs typeface="Times New Roman" pitchFamily="18" charset="0"/>
              </a:rPr>
              <a:t>Gained perspectives from other ICP’s within the Province</a:t>
            </a:r>
          </a:p>
          <a:p>
            <a:pPr>
              <a:buFont typeface="Wingdings" pitchFamily="2" charset="2"/>
              <a:buChar char="Ø"/>
            </a:pPr>
            <a:r>
              <a:rPr lang="en-CA" dirty="0" smtClean="0">
                <a:latin typeface="Times New Roman" pitchFamily="18" charset="0"/>
                <a:cs typeface="Times New Roman" pitchFamily="18" charset="0"/>
              </a:rPr>
              <a:t>Outlined resources for Novice ICP’s to help facilitate the transition into an ICP</a:t>
            </a:r>
          </a:p>
          <a:p>
            <a:pPr>
              <a:buFont typeface="Wingdings" pitchFamily="2" charset="2"/>
              <a:buChar char="Ø"/>
            </a:pPr>
            <a:endParaRPr lang="en-CA" dirty="0">
              <a:latin typeface="Times New Roman" pitchFamily="18" charset="0"/>
              <a:cs typeface="Times New Roman" pitchFamily="18" charset="0"/>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9412" y="4397375"/>
            <a:ext cx="2466975" cy="1847850"/>
          </a:xfrm>
          <a:prstGeom prst="rect">
            <a:avLst/>
          </a:prstGeom>
        </p:spPr>
      </p:pic>
    </p:spTree>
    <p:extLst>
      <p:ext uri="{BB962C8B-B14F-4D97-AF65-F5344CB8AC3E}">
        <p14:creationId xmlns:p14="http://schemas.microsoft.com/office/powerpoint/2010/main" val="1204766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idney crosby timbits pictu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8206" y="1213297"/>
            <a:ext cx="3773509" cy="4406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805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0" y="1643062"/>
            <a:ext cx="4762500" cy="3571875"/>
          </a:xfrm>
          <a:prstGeom prst="rect">
            <a:avLst/>
          </a:prstGeom>
        </p:spPr>
      </p:pic>
    </p:spTree>
    <p:extLst>
      <p:ext uri="{BB962C8B-B14F-4D97-AF65-F5344CB8AC3E}">
        <p14:creationId xmlns:p14="http://schemas.microsoft.com/office/powerpoint/2010/main" val="1362352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idney crosby stanley cup pic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195476"/>
            <a:ext cx="5648325" cy="420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168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latin typeface="Times New Roman" pitchFamily="18" charset="0"/>
                <a:cs typeface="Times New Roman" pitchFamily="18" charset="0"/>
              </a:rPr>
              <a:t>Questions - Comments - Concerns </a:t>
            </a:r>
            <a:endParaRPr lang="en-CA" dirty="0">
              <a:latin typeface="Times New Roman" pitchFamily="18" charset="0"/>
              <a:cs typeface="Times New Roman" pitchFamily="18" charset="0"/>
            </a:endParaRPr>
          </a:p>
        </p:txBody>
      </p:sp>
      <p:pic>
        <p:nvPicPr>
          <p:cNvPr id="3074" name="Picture 2" descr="C:\Users\Tracey\AppData\Local\Microsoft\Windows\INetCache\IE\MYFST9WH\question_mark[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3419" y="2286000"/>
            <a:ext cx="3357562"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360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p:txBody>
          <a:bodyPr>
            <a:normAutofit fontScale="92500" lnSpcReduction="20000"/>
          </a:bodyPr>
          <a:lstStyle/>
          <a:p>
            <a:r>
              <a:rPr lang="en-US" sz="1200" dirty="0" err="1" smtClean="0"/>
              <a:t>Duchscher</a:t>
            </a:r>
            <a:r>
              <a:rPr lang="en-US" sz="1200" dirty="0" smtClean="0"/>
              <a:t> J.E.B.(2009) Transition shock:  the initial stage of role adaptation for newly graduated Registered Nurses. Journal of Advanced Nursing 65(5), 1103-1113.</a:t>
            </a:r>
          </a:p>
          <a:p>
            <a:r>
              <a:rPr lang="en-US" sz="1200" dirty="0" smtClean="0"/>
              <a:t>Murphy D.M., Hanchett M., Olmsted R. N., Farber M. R., Lee T. B., Hass J.P., </a:t>
            </a:r>
            <a:r>
              <a:rPr lang="en-US" sz="1200" dirty="0" err="1" smtClean="0"/>
              <a:t>Streed</a:t>
            </a:r>
            <a:r>
              <a:rPr lang="en-US" sz="1200" dirty="0" smtClean="0"/>
              <a:t> S. S.(2012) Competency in infection prevention: A conceptual approach to guide current and future practice.  American Journal of Infection Control 40(4): 296-303.</a:t>
            </a:r>
          </a:p>
          <a:p>
            <a:r>
              <a:rPr lang="en-US" sz="1200" dirty="0" smtClean="0"/>
              <a:t>Bridges B., (2015) The Roadmap for the Novice Infection Preventionist. Prevention Strategist. Retrieved from </a:t>
            </a:r>
            <a:r>
              <a:rPr lang="en-US" sz="1200" dirty="0">
                <a:hlinkClick r:id="rId2"/>
              </a:rPr>
              <a:t>http://apic.org/Resource_/</a:t>
            </a:r>
            <a:r>
              <a:rPr lang="en-US" sz="1200" dirty="0" smtClean="0">
                <a:hlinkClick r:id="rId2"/>
              </a:rPr>
              <a:t>TinyMceFileManager/Periodical_Images/The_novice_roadmap_PS1501.pdf</a:t>
            </a:r>
            <a:endParaRPr lang="en-US" sz="1200" dirty="0" smtClean="0"/>
          </a:p>
          <a:p>
            <a:r>
              <a:rPr lang="en-US" sz="1200" dirty="0" smtClean="0"/>
              <a:t>Moralejo D., Catt B. (2017, January 24) IPAC Canada Core Competencies for ICP’s [Webinar] Retrieved </a:t>
            </a:r>
            <a:r>
              <a:rPr lang="en-US" sz="1200" dirty="0"/>
              <a:t>from </a:t>
            </a:r>
            <a:r>
              <a:rPr lang="en-US" sz="1200" dirty="0">
                <a:hlinkClick r:id="rId3"/>
              </a:rPr>
              <a:t>http</a:t>
            </a:r>
            <a:r>
              <a:rPr lang="en-US" sz="1200" dirty="0" smtClean="0">
                <a:hlinkClick r:id="rId3"/>
              </a:rPr>
              <a:t>://ipac-canada.org/ipac-canada-publications.php</a:t>
            </a:r>
            <a:endParaRPr lang="en-US" sz="1200" dirty="0" smtClean="0"/>
          </a:p>
          <a:p>
            <a:r>
              <a:rPr lang="en-US" sz="1200" dirty="0" smtClean="0"/>
              <a:t>Hanchett M.,(2013) Self Assessment to Advance IP Competency. Prevention Strategist. </a:t>
            </a:r>
            <a:r>
              <a:rPr lang="en-US" sz="1200" dirty="0"/>
              <a:t>Retrieved from </a:t>
            </a:r>
            <a:r>
              <a:rPr lang="en-US" sz="1200" dirty="0">
                <a:hlinkClick r:id="rId4"/>
              </a:rPr>
              <a:t>http://www.apic.org/Resource_/TinyMceFileManager/Self-Assess_PS1302-SUMMER-2013-FINAL.pdf</a:t>
            </a:r>
            <a:endParaRPr lang="en-US" sz="1200" dirty="0" smtClean="0"/>
          </a:p>
          <a:p>
            <a:r>
              <a:rPr lang="en-US" sz="1200" dirty="0" smtClean="0"/>
              <a:t>Yetman et al. (2012) Orientation Program for Infection Control Practitioners. Retrieved </a:t>
            </a:r>
            <a:r>
              <a:rPr lang="en-US" sz="1200" dirty="0"/>
              <a:t>from </a:t>
            </a:r>
            <a:r>
              <a:rPr lang="en-US" sz="1200" dirty="0">
                <a:hlinkClick r:id="rId5"/>
              </a:rPr>
              <a:t>http://</a:t>
            </a:r>
            <a:r>
              <a:rPr lang="en-US" sz="1200" dirty="0" smtClean="0">
                <a:hlinkClick r:id="rId5"/>
              </a:rPr>
              <a:t>www.health.gov.nl.ca/health/publichealth/cdc/icp_orientation_program_updated_july30_2012.pdf</a:t>
            </a:r>
            <a:endParaRPr lang="en-US" sz="1200" dirty="0" smtClean="0"/>
          </a:p>
          <a:p>
            <a:r>
              <a:rPr lang="en-US" sz="1200" dirty="0" smtClean="0"/>
              <a:t>College of Nurses Ontario (2017) Self Assessment. Retrieved </a:t>
            </a:r>
            <a:r>
              <a:rPr lang="en-US" sz="1200" dirty="0"/>
              <a:t>from </a:t>
            </a:r>
            <a:r>
              <a:rPr lang="en-US" sz="1200" dirty="0">
                <a:hlinkClick r:id="rId6"/>
              </a:rPr>
              <a:t>http://www.cno.org/en/myqa/self-assessment</a:t>
            </a:r>
            <a:r>
              <a:rPr lang="en-US" sz="1200" dirty="0" smtClean="0">
                <a:hlinkClick r:id="rId6"/>
              </a:rPr>
              <a:t>/</a:t>
            </a:r>
            <a:endParaRPr lang="en-US" sz="1200" dirty="0" smtClean="0"/>
          </a:p>
          <a:p>
            <a:r>
              <a:rPr lang="en-US" sz="1200" dirty="0" smtClean="0"/>
              <a:t>Al-</a:t>
            </a:r>
            <a:r>
              <a:rPr lang="en-US" sz="1200" dirty="0" err="1" smtClean="0"/>
              <a:t>Kadri</a:t>
            </a:r>
            <a:r>
              <a:rPr lang="en-US" sz="1200" dirty="0" smtClean="0"/>
              <a:t> H.,  Al-</a:t>
            </a:r>
            <a:r>
              <a:rPr lang="en-US" sz="1200" dirty="0" err="1" smtClean="0"/>
              <a:t>Moamary</a:t>
            </a:r>
            <a:r>
              <a:rPr lang="en-US" sz="1200" dirty="0" smtClean="0"/>
              <a:t> M., Al-</a:t>
            </a:r>
            <a:r>
              <a:rPr lang="en-US" sz="1200" dirty="0" err="1" smtClean="0"/>
              <a:t>Takroni</a:t>
            </a:r>
            <a:r>
              <a:rPr lang="en-US" sz="1200" dirty="0" smtClean="0"/>
              <a:t> H., Roberts C., </a:t>
            </a:r>
            <a:r>
              <a:rPr lang="en-US" sz="1200" dirty="0" err="1" smtClean="0"/>
              <a:t>Vleuten</a:t>
            </a:r>
            <a:r>
              <a:rPr lang="en-US" sz="1200" dirty="0" smtClean="0"/>
              <a:t> C. (2012) Self- assessment and students strategies in a community of clinical practice: A qualitative study. Medical education online. Retrieved </a:t>
            </a:r>
            <a:r>
              <a:rPr lang="en-US" sz="1200" dirty="0"/>
              <a:t>from </a:t>
            </a:r>
            <a:r>
              <a:rPr lang="en-US" sz="1200" dirty="0">
                <a:hlinkClick r:id="rId7"/>
              </a:rPr>
              <a:t>https://www.ncbi.nlm.nih.gov/pmc/articles/PMC3282582</a:t>
            </a:r>
            <a:r>
              <a:rPr lang="en-US" sz="1200" dirty="0" smtClean="0">
                <a:hlinkClick r:id="rId7"/>
              </a:rPr>
              <a:t>/</a:t>
            </a:r>
            <a:endParaRPr lang="en-US" sz="1200" dirty="0" smtClean="0"/>
          </a:p>
          <a:p>
            <a:r>
              <a:rPr lang="en-US" sz="1200" dirty="0" smtClean="0"/>
              <a:t>IPAC Canada (2017) Mentorship program Retrieved </a:t>
            </a:r>
            <a:r>
              <a:rPr lang="en-US" sz="1200" dirty="0"/>
              <a:t>from </a:t>
            </a:r>
            <a:r>
              <a:rPr lang="en-US" sz="1200" dirty="0">
                <a:hlinkClick r:id="rId8"/>
              </a:rPr>
              <a:t>http://</a:t>
            </a:r>
            <a:r>
              <a:rPr lang="en-US" sz="1200" dirty="0" smtClean="0">
                <a:hlinkClick r:id="rId8"/>
              </a:rPr>
              <a:t>ipac-canada.org/mentorship-program.php</a:t>
            </a:r>
            <a:endParaRPr lang="en-US" sz="1200" dirty="0" smtClean="0"/>
          </a:p>
          <a:p>
            <a:r>
              <a:rPr lang="en-US" sz="1200" dirty="0" smtClean="0"/>
              <a:t>APIC (2016) Roadmap for the Novice Infection Preventionist. </a:t>
            </a:r>
            <a:r>
              <a:rPr lang="en-US" sz="1200" dirty="0"/>
              <a:t>Retrieved from </a:t>
            </a:r>
            <a:r>
              <a:rPr lang="en-US" sz="1200" dirty="0">
                <a:hlinkClick r:id="rId9"/>
              </a:rPr>
              <a:t>http://apic.org/Professional-Practice/roadmap</a:t>
            </a:r>
            <a:endParaRPr lang="en-US" sz="1200" dirty="0"/>
          </a:p>
        </p:txBody>
      </p:sp>
    </p:spTree>
    <p:extLst>
      <p:ext uri="{BB962C8B-B14F-4D97-AF65-F5344CB8AC3E}">
        <p14:creationId xmlns:p14="http://schemas.microsoft.com/office/powerpoint/2010/main" val="146904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Developmental </a:t>
            </a:r>
            <a:r>
              <a:rPr lang="en-US" dirty="0">
                <a:latin typeface="Times New Roman" pitchFamily="18" charset="0"/>
                <a:cs typeface="Times New Roman" pitchFamily="18" charset="0"/>
              </a:rPr>
              <a:t>S</a:t>
            </a:r>
            <a:r>
              <a:rPr lang="en-US" dirty="0" smtClean="0">
                <a:latin typeface="Times New Roman" pitchFamily="18" charset="0"/>
                <a:cs typeface="Times New Roman" pitchFamily="18" charset="0"/>
              </a:rPr>
              <a:t>tages of the ICP</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lvl="0" indent="0">
              <a:buNone/>
            </a:pPr>
            <a:endParaRPr lang="en-US" sz="1800" dirty="0">
              <a:latin typeface="Times New Roman" pitchFamily="18" charset="0"/>
              <a:cs typeface="Times New Roman" pitchFamily="18" charset="0"/>
            </a:endParaRPr>
          </a:p>
          <a:p>
            <a:pPr>
              <a:buFont typeface="Wingdings" pitchFamily="2" charset="2"/>
              <a:buChar char="Ø"/>
            </a:pPr>
            <a:r>
              <a:rPr lang="en-US" sz="2400" dirty="0" smtClean="0">
                <a:latin typeface="Times New Roman" pitchFamily="18" charset="0"/>
                <a:cs typeface="Times New Roman" pitchFamily="18" charset="0"/>
              </a:rPr>
              <a:t>Novice</a:t>
            </a:r>
            <a:r>
              <a:rPr lang="en-US" sz="2400" dirty="0">
                <a:latin typeface="Times New Roman" pitchFamily="18" charset="0"/>
                <a:cs typeface="Times New Roman" pitchFamily="18" charset="0"/>
              </a:rPr>
              <a:t>: 0-4 years’ experience (followed by passing the CIC exam)</a:t>
            </a:r>
          </a:p>
          <a:p>
            <a:pPr lvl="0">
              <a:buFont typeface="Wingdings" pitchFamily="2" charset="2"/>
              <a:buChar char="Ø"/>
            </a:pPr>
            <a:r>
              <a:rPr lang="en-US" sz="2400" dirty="0">
                <a:latin typeface="Times New Roman" pitchFamily="18" charset="0"/>
                <a:cs typeface="Times New Roman" pitchFamily="18" charset="0"/>
              </a:rPr>
              <a:t>Proficient: 4-9 years’ experience</a:t>
            </a:r>
          </a:p>
          <a:p>
            <a:pPr lvl="0">
              <a:buFont typeface="Wingdings" pitchFamily="2" charset="2"/>
              <a:buChar char="Ø"/>
            </a:pPr>
            <a:r>
              <a:rPr lang="en-US" sz="2400" dirty="0">
                <a:latin typeface="Times New Roman" pitchFamily="18" charset="0"/>
                <a:cs typeface="Times New Roman" pitchFamily="18" charset="0"/>
              </a:rPr>
              <a:t>Advanced: 10+ years’ </a:t>
            </a:r>
            <a:r>
              <a:rPr lang="en-US" sz="2400" dirty="0" smtClean="0">
                <a:latin typeface="Times New Roman" pitchFamily="18" charset="0"/>
                <a:cs typeface="Times New Roman" pitchFamily="18" charset="0"/>
              </a:rPr>
              <a:t>experience</a:t>
            </a:r>
          </a:p>
          <a:p>
            <a:pPr marL="0" lvl="0" indent="0">
              <a:buNone/>
            </a:pPr>
            <a:r>
              <a:rPr lang="en-US" sz="2800" dirty="0"/>
              <a:t>	</a:t>
            </a:r>
            <a:r>
              <a:rPr lang="en-US" sz="2800" dirty="0" smtClean="0"/>
              <a:t>		</a:t>
            </a:r>
            <a:r>
              <a:rPr lang="en-US" sz="1600" dirty="0" smtClean="0"/>
              <a:t>                              (APIC,2017)</a:t>
            </a:r>
            <a:endParaRPr lang="en-US" sz="1600" dirty="0"/>
          </a:p>
          <a:p>
            <a:pPr marL="0" indent="0">
              <a:buNone/>
            </a:pP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6012" y="4244975"/>
            <a:ext cx="2466975" cy="1847850"/>
          </a:xfrm>
          <a:prstGeom prst="rect">
            <a:avLst/>
          </a:prstGeom>
        </p:spPr>
      </p:pic>
    </p:spTree>
    <p:extLst>
      <p:ext uri="{BB962C8B-B14F-4D97-AF65-F5344CB8AC3E}">
        <p14:creationId xmlns:p14="http://schemas.microsoft.com/office/powerpoint/2010/main" val="3983815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Personal Background</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latin typeface="Times New Roman" pitchFamily="18" charset="0"/>
                <a:cs typeface="Times New Roman" pitchFamily="18" charset="0"/>
              </a:rPr>
              <a:t>Graduated nursing school 2009</a:t>
            </a:r>
          </a:p>
          <a:p>
            <a:pPr>
              <a:buFont typeface="Wingdings" pitchFamily="2" charset="2"/>
              <a:buChar char="Ø"/>
            </a:pPr>
            <a:r>
              <a:rPr lang="en-US" dirty="0" smtClean="0">
                <a:latin typeface="Times New Roman" pitchFamily="18" charset="0"/>
                <a:cs typeface="Times New Roman" pitchFamily="18" charset="0"/>
              </a:rPr>
              <a:t>Critical care / cardiac care background</a:t>
            </a:r>
            <a:endParaRPr lang="en-US" dirty="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Completed the </a:t>
            </a:r>
            <a:r>
              <a:rPr lang="en-US" dirty="0">
                <a:latin typeface="Times New Roman" pitchFamily="18" charset="0"/>
                <a:cs typeface="Times New Roman" pitchFamily="18" charset="0"/>
              </a:rPr>
              <a:t>Infection Control Course </a:t>
            </a:r>
            <a:r>
              <a:rPr lang="en-US" dirty="0" smtClean="0">
                <a:latin typeface="Times New Roman" pitchFamily="18" charset="0"/>
                <a:cs typeface="Times New Roman" pitchFamily="18" charset="0"/>
              </a:rPr>
              <a:t>while </a:t>
            </a:r>
            <a:r>
              <a:rPr lang="en-US" dirty="0">
                <a:latin typeface="Times New Roman" pitchFamily="18" charset="0"/>
                <a:cs typeface="Times New Roman" pitchFamily="18" charset="0"/>
              </a:rPr>
              <a:t>working in Acute </a:t>
            </a:r>
            <a:r>
              <a:rPr lang="en-US" dirty="0" smtClean="0">
                <a:latin typeface="Times New Roman" pitchFamily="18" charset="0"/>
                <a:cs typeface="Times New Roman" pitchFamily="18" charset="0"/>
              </a:rPr>
              <a:t>Care</a:t>
            </a:r>
          </a:p>
          <a:p>
            <a:pPr>
              <a:buFont typeface="Wingdings" pitchFamily="2" charset="2"/>
              <a:buChar char="Ø"/>
            </a:pPr>
            <a:r>
              <a:rPr lang="en-US" dirty="0" smtClean="0">
                <a:latin typeface="Times New Roman" pitchFamily="18" charset="0"/>
                <a:cs typeface="Times New Roman" pitchFamily="18" charset="0"/>
              </a:rPr>
              <a:t>Worked as an ICP since Fall 2015</a:t>
            </a:r>
            <a:endParaRPr lang="en-US" dirty="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Long Term Care </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6825" y="4435475"/>
            <a:ext cx="2466975" cy="1847850"/>
          </a:xfrm>
          <a:prstGeom prst="rect">
            <a:avLst/>
          </a:prstGeom>
        </p:spPr>
      </p:pic>
    </p:spTree>
    <p:extLst>
      <p:ext uri="{BB962C8B-B14F-4D97-AF65-F5344CB8AC3E}">
        <p14:creationId xmlns:p14="http://schemas.microsoft.com/office/powerpoint/2010/main" val="419863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066" y="482600"/>
            <a:ext cx="9601200" cy="1485900"/>
          </a:xfrm>
        </p:spPr>
        <p:txBody>
          <a:bodyPr/>
          <a:lstStyle/>
          <a:p>
            <a:pPr algn="ctr"/>
            <a:r>
              <a:rPr lang="en-US" dirty="0" smtClean="0">
                <a:latin typeface="Times New Roman" pitchFamily="18" charset="0"/>
                <a:cs typeface="Times New Roman" pitchFamily="18" charset="0"/>
              </a:rPr>
              <a:t>Personal Transition to Novice ICP</a:t>
            </a:r>
            <a:endParaRPr lang="en-US"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4514044" y="2182974"/>
            <a:ext cx="4443211" cy="3915176"/>
          </a:xfrm>
          <a:prstGeom prst="rect">
            <a:avLst/>
          </a:prstGeom>
          <a:ln>
            <a:noFill/>
          </a:ln>
          <a:effectLst>
            <a:softEdge rad="112500"/>
          </a:effectLst>
        </p:spPr>
      </p:pic>
      <p:sp>
        <p:nvSpPr>
          <p:cNvPr id="3" name="Cloud Callout 2"/>
          <p:cNvSpPr/>
          <p:nvPr/>
        </p:nvSpPr>
        <p:spPr>
          <a:xfrm>
            <a:off x="6527441" y="3032975"/>
            <a:ext cx="1571223" cy="1120462"/>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smtClean="0">
                <a:latin typeface="Times New Roman" pitchFamily="18" charset="0"/>
                <a:cs typeface="Times New Roman" pitchFamily="18" charset="0"/>
              </a:rPr>
              <a:t>Research</a:t>
            </a:r>
            <a:endParaRPr lang="en-CA" dirty="0">
              <a:latin typeface="Times New Roman" pitchFamily="18" charset="0"/>
              <a:cs typeface="Times New Roman" pitchFamily="18" charset="0"/>
            </a:endParaRPr>
          </a:p>
        </p:txBody>
      </p:sp>
      <p:sp>
        <p:nvSpPr>
          <p:cNvPr id="5" name="Cloud Callout 4"/>
          <p:cNvSpPr/>
          <p:nvPr/>
        </p:nvSpPr>
        <p:spPr>
          <a:xfrm>
            <a:off x="7843233" y="2174383"/>
            <a:ext cx="1571223" cy="1120462"/>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smtClean="0">
                <a:latin typeface="Times New Roman" pitchFamily="18" charset="0"/>
                <a:cs typeface="Times New Roman" pitchFamily="18" charset="0"/>
              </a:rPr>
              <a:t>Hand</a:t>
            </a:r>
          </a:p>
          <a:p>
            <a:pPr algn="ctr"/>
            <a:r>
              <a:rPr lang="en-CA" dirty="0" smtClean="0">
                <a:latin typeface="Times New Roman" pitchFamily="18" charset="0"/>
                <a:cs typeface="Times New Roman" pitchFamily="18" charset="0"/>
              </a:rPr>
              <a:t>Hygiene</a:t>
            </a:r>
            <a:endParaRPr lang="en-CA" dirty="0">
              <a:latin typeface="Times New Roman" pitchFamily="18" charset="0"/>
              <a:cs typeface="Times New Roman" pitchFamily="18" charset="0"/>
            </a:endParaRPr>
          </a:p>
        </p:txBody>
      </p:sp>
      <p:sp>
        <p:nvSpPr>
          <p:cNvPr id="6" name="Cloud Callout 5"/>
          <p:cNvSpPr/>
          <p:nvPr/>
        </p:nvSpPr>
        <p:spPr>
          <a:xfrm>
            <a:off x="4956219" y="3170350"/>
            <a:ext cx="1571223" cy="1120462"/>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smtClean="0">
                <a:latin typeface="Times New Roman" pitchFamily="18" charset="0"/>
                <a:cs typeface="Times New Roman" pitchFamily="18" charset="0"/>
              </a:rPr>
              <a:t>ARO’s</a:t>
            </a:r>
            <a:endParaRPr lang="en-CA" dirty="0">
              <a:latin typeface="Times New Roman" pitchFamily="18" charset="0"/>
              <a:cs typeface="Times New Roman" pitchFamily="18" charset="0"/>
            </a:endParaRPr>
          </a:p>
        </p:txBody>
      </p:sp>
      <p:sp>
        <p:nvSpPr>
          <p:cNvPr id="7" name="Cloud Callout 6"/>
          <p:cNvSpPr/>
          <p:nvPr/>
        </p:nvSpPr>
        <p:spPr>
          <a:xfrm>
            <a:off x="5741830" y="1912513"/>
            <a:ext cx="2191555" cy="1120462"/>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smtClean="0">
                <a:latin typeface="Times New Roman" pitchFamily="18" charset="0"/>
                <a:cs typeface="Times New Roman" pitchFamily="18" charset="0"/>
              </a:rPr>
              <a:t>ConstructionRenovation</a:t>
            </a:r>
            <a:endParaRPr lang="en-CA" dirty="0">
              <a:latin typeface="Times New Roman" pitchFamily="18" charset="0"/>
              <a:cs typeface="Times New Roman" pitchFamily="18" charset="0"/>
            </a:endParaRPr>
          </a:p>
        </p:txBody>
      </p:sp>
      <p:sp>
        <p:nvSpPr>
          <p:cNvPr id="8" name="Cloud Callout 7"/>
          <p:cNvSpPr/>
          <p:nvPr/>
        </p:nvSpPr>
        <p:spPr>
          <a:xfrm>
            <a:off x="3773510" y="2058474"/>
            <a:ext cx="1968322" cy="1120462"/>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smtClean="0">
                <a:latin typeface="Times New Roman" pitchFamily="18" charset="0"/>
                <a:cs typeface="Times New Roman" pitchFamily="18" charset="0"/>
              </a:rPr>
              <a:t>Outbreaks</a:t>
            </a:r>
            <a:endParaRPr lang="en-CA" dirty="0">
              <a:latin typeface="Times New Roman" pitchFamily="18" charset="0"/>
              <a:cs typeface="Times New Roman" pitchFamily="18" charset="0"/>
            </a:endParaRPr>
          </a:p>
        </p:txBody>
      </p:sp>
      <p:sp>
        <p:nvSpPr>
          <p:cNvPr id="9" name="Cloud Callout 8"/>
          <p:cNvSpPr/>
          <p:nvPr/>
        </p:nvSpPr>
        <p:spPr>
          <a:xfrm>
            <a:off x="7843234" y="3503054"/>
            <a:ext cx="2112136" cy="1120462"/>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smtClean="0">
                <a:latin typeface="Times New Roman" pitchFamily="18" charset="0"/>
                <a:cs typeface="Times New Roman" pitchFamily="18" charset="0"/>
              </a:rPr>
              <a:t>Surveillance</a:t>
            </a:r>
            <a:endParaRPr lang="en-CA" sz="1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66500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Personal Transition </a:t>
            </a:r>
            <a:endParaRPr lang="en-US" dirty="0"/>
          </a:p>
        </p:txBody>
      </p:sp>
      <p:sp>
        <p:nvSpPr>
          <p:cNvPr id="3" name="Content Placeholder 2"/>
          <p:cNvSpPr>
            <a:spLocks noGrp="1"/>
          </p:cNvSpPr>
          <p:nvPr>
            <p:ph idx="1"/>
          </p:nvPr>
        </p:nvSpPr>
        <p:spPr>
          <a:xfrm>
            <a:off x="1371600" y="2374900"/>
            <a:ext cx="9601200" cy="3581400"/>
          </a:xfrm>
        </p:spPr>
        <p:txBody>
          <a:bodyPr>
            <a:normAutofit fontScale="25000" lnSpcReduction="20000"/>
          </a:bodyPr>
          <a:lstStyle/>
          <a:p>
            <a:pPr>
              <a:buFont typeface="Wingdings" panose="05000000000000000000" pitchFamily="2" charset="2"/>
              <a:buChar char="Ø"/>
            </a:pPr>
            <a:r>
              <a:rPr lang="en-US" sz="8000" dirty="0" smtClean="0">
                <a:latin typeface="Times New Roman" pitchFamily="18" charset="0"/>
                <a:cs typeface="Times New Roman" pitchFamily="18" charset="0"/>
              </a:rPr>
              <a:t>Overwhelmed</a:t>
            </a:r>
          </a:p>
          <a:p>
            <a:pPr>
              <a:buFont typeface="Wingdings" panose="05000000000000000000" pitchFamily="2" charset="2"/>
              <a:buChar char="Ø"/>
            </a:pPr>
            <a:r>
              <a:rPr lang="en-US" sz="8000" dirty="0" smtClean="0">
                <a:latin typeface="Times New Roman" pitchFamily="18" charset="0"/>
                <a:cs typeface="Times New Roman" pitchFamily="18" charset="0"/>
              </a:rPr>
              <a:t>Frustrated</a:t>
            </a:r>
          </a:p>
          <a:p>
            <a:pPr>
              <a:buFont typeface="Wingdings" panose="05000000000000000000" pitchFamily="2" charset="2"/>
              <a:buChar char="Ø"/>
            </a:pPr>
            <a:r>
              <a:rPr lang="en-US" sz="8000" dirty="0" smtClean="0">
                <a:latin typeface="Times New Roman" pitchFamily="18" charset="0"/>
                <a:cs typeface="Times New Roman" pitchFamily="18" charset="0"/>
              </a:rPr>
              <a:t>Incompetent</a:t>
            </a:r>
          </a:p>
          <a:p>
            <a:pPr>
              <a:buFont typeface="Wingdings" panose="05000000000000000000" pitchFamily="2" charset="2"/>
              <a:buChar char="Ø"/>
            </a:pPr>
            <a:r>
              <a:rPr lang="en-US" sz="8000" dirty="0" smtClean="0">
                <a:latin typeface="Times New Roman" pitchFamily="18" charset="0"/>
                <a:cs typeface="Times New Roman" pitchFamily="18" charset="0"/>
              </a:rPr>
              <a:t>Lack of knowledge</a:t>
            </a:r>
          </a:p>
          <a:p>
            <a:pPr>
              <a:buFont typeface="Wingdings" panose="05000000000000000000" pitchFamily="2" charset="2"/>
              <a:buChar char="Ø"/>
            </a:pPr>
            <a:r>
              <a:rPr lang="en-US" sz="8000" dirty="0" smtClean="0">
                <a:latin typeface="Times New Roman" pitchFamily="18" charset="0"/>
                <a:cs typeface="Times New Roman" pitchFamily="18" charset="0"/>
              </a:rPr>
              <a:t>Indecisive</a:t>
            </a:r>
          </a:p>
          <a:p>
            <a:pPr>
              <a:buFont typeface="Wingdings" panose="05000000000000000000" pitchFamily="2" charset="2"/>
              <a:buChar char="Ø"/>
            </a:pPr>
            <a:r>
              <a:rPr lang="en-US" sz="8000" dirty="0" smtClean="0">
                <a:latin typeface="Times New Roman" pitchFamily="18" charset="0"/>
                <a:cs typeface="Times New Roman" pitchFamily="18" charset="0"/>
              </a:rPr>
              <a:t>Unprepared</a:t>
            </a:r>
          </a:p>
          <a:p>
            <a:pPr>
              <a:buFont typeface="Wingdings" panose="05000000000000000000" pitchFamily="2" charset="2"/>
              <a:buChar char="Ø"/>
            </a:pPr>
            <a:r>
              <a:rPr lang="en-US" sz="12800" dirty="0" smtClean="0">
                <a:latin typeface="Times New Roman" pitchFamily="18" charset="0"/>
                <a:cs typeface="Times New Roman" pitchFamily="18" charset="0"/>
              </a:rPr>
              <a:t>Where do I go from here????</a:t>
            </a:r>
          </a:p>
          <a:p>
            <a:pPr>
              <a:buFont typeface="Wingdings" panose="05000000000000000000" pitchFamily="2" charset="2"/>
              <a:buChar char="Ø"/>
            </a:pPr>
            <a:endParaRPr lang="en-US" sz="8000" dirty="0"/>
          </a:p>
          <a:p>
            <a:pPr>
              <a:buFont typeface="Wingdings" panose="05000000000000000000" pitchFamily="2" charset="2"/>
              <a:buChar char="Ø"/>
            </a:pPr>
            <a:endParaRPr lang="en-US" sz="8000" dirty="0" smtClean="0"/>
          </a:p>
          <a:p>
            <a:pPr>
              <a:buFont typeface="Wingdings" panose="05000000000000000000" pitchFamily="2" charset="2"/>
              <a:buChar char="Ø"/>
            </a:pPr>
            <a:endParaRPr lang="en-US" sz="8000" dirty="0"/>
          </a:p>
          <a:p>
            <a:pPr>
              <a:buFont typeface="Wingdings" panose="05000000000000000000" pitchFamily="2" charset="2"/>
              <a:buChar char="Ø"/>
            </a:pPr>
            <a:endParaRPr lang="en-US" sz="8000" dirty="0" smtClean="0"/>
          </a:p>
          <a:p>
            <a:pPr>
              <a:buFont typeface="Wingdings" panose="05000000000000000000" pitchFamily="2" charset="2"/>
              <a:buChar char="Ø"/>
            </a:pPr>
            <a:endParaRPr lang="en-US" sz="8000" dirty="0"/>
          </a:p>
          <a:p>
            <a:pPr>
              <a:buFont typeface="Wingdings" panose="05000000000000000000" pitchFamily="2" charset="2"/>
              <a:buChar char="Ø"/>
            </a:pPr>
            <a:endParaRPr lang="en-US" sz="8000" dirty="0" smtClean="0"/>
          </a:p>
          <a:p>
            <a:pPr>
              <a:buFont typeface="Wingdings" panose="05000000000000000000" pitchFamily="2" charset="2"/>
              <a:buChar char="Ø"/>
            </a:pPr>
            <a:endParaRPr lang="en-US" sz="8000" dirty="0"/>
          </a:p>
          <a:p>
            <a:pPr>
              <a:buFont typeface="Wingdings" panose="05000000000000000000" pitchFamily="2" charset="2"/>
              <a:buChar char="Ø"/>
            </a:pPr>
            <a:endParaRPr lang="en-US" sz="8000" dirty="0" smtClean="0"/>
          </a:p>
          <a:p>
            <a:pPr>
              <a:buFont typeface="Wingdings" panose="05000000000000000000" pitchFamily="2" charset="2"/>
              <a:buChar char="Ø"/>
            </a:pPr>
            <a:endParaRPr lang="en-US" sz="8000" dirty="0"/>
          </a:p>
          <a:p>
            <a:pPr>
              <a:buFont typeface="Wingdings" panose="05000000000000000000" pitchFamily="2" charset="2"/>
              <a:buChar char="Ø"/>
            </a:pPr>
            <a:endParaRPr lang="en-US" sz="8000" dirty="0" smtClean="0"/>
          </a:p>
          <a:p>
            <a:pPr>
              <a:buFont typeface="Wingdings" panose="05000000000000000000" pitchFamily="2" charset="2"/>
              <a:buChar char="Ø"/>
            </a:pPr>
            <a:endParaRPr lang="en-US" sz="8000" dirty="0" smtClean="0"/>
          </a:p>
          <a:p>
            <a:pPr>
              <a:buFont typeface="Wingdings" panose="05000000000000000000" pitchFamily="2" charset="2"/>
              <a:buChar char="Ø"/>
            </a:pPr>
            <a:endParaRPr lang="en-US" sz="8000"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r>
              <a:rPr lang="en-US" dirty="0" smtClean="0"/>
              <a:t>decisive</a:t>
            </a:r>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9240" y="4906313"/>
            <a:ext cx="2466975" cy="1622425"/>
          </a:xfrm>
          <a:prstGeom prst="rect">
            <a:avLst/>
          </a:prstGeom>
        </p:spPr>
      </p:pic>
    </p:spTree>
    <p:extLst>
      <p:ext uri="{BB962C8B-B14F-4D97-AF65-F5344CB8AC3E}">
        <p14:creationId xmlns:p14="http://schemas.microsoft.com/office/powerpoint/2010/main" val="830744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97523"/>
            <a:ext cx="9601200" cy="1119554"/>
          </a:xfrm>
        </p:spPr>
        <p:txBody>
          <a:bodyPr/>
          <a:lstStyle/>
          <a:p>
            <a:pPr algn="ctr"/>
            <a:r>
              <a:rPr lang="en-US" dirty="0" smtClean="0">
                <a:latin typeface="Times New Roman" pitchFamily="18" charset="0"/>
                <a:cs typeface="Times New Roman" pitchFamily="18" charset="0"/>
              </a:rPr>
              <a:t>Transition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371600" y="1641231"/>
            <a:ext cx="9601200" cy="4226169"/>
          </a:xfrm>
        </p:spPr>
        <p:txBody>
          <a:bodyPr/>
          <a:lstStyle/>
          <a:p>
            <a:pPr marL="0" indent="0">
              <a:buNone/>
            </a:pPr>
            <a:endParaRPr lang="en-CA" dirty="0" smtClean="0"/>
          </a:p>
          <a:p>
            <a:pPr>
              <a:buFont typeface="Wingdings" pitchFamily="2" charset="2"/>
              <a:buChar char="Ø"/>
            </a:pPr>
            <a:r>
              <a:rPr lang="en-CA" dirty="0" smtClean="0">
                <a:latin typeface="Times New Roman" pitchFamily="18" charset="0"/>
                <a:cs typeface="Times New Roman" pitchFamily="18" charset="0"/>
              </a:rPr>
              <a:t>Transition </a:t>
            </a:r>
            <a:r>
              <a:rPr lang="en-CA" dirty="0">
                <a:latin typeface="Times New Roman" pitchFamily="18" charset="0"/>
                <a:cs typeface="Times New Roman" pitchFamily="18" charset="0"/>
              </a:rPr>
              <a:t>into a new role or position comes many different emotions and feelings.  The transition shock for newly graduated nurses into professional work life can often encompass feelings of confusion, doubt, loss, and </a:t>
            </a:r>
            <a:r>
              <a:rPr lang="en-CA" dirty="0" smtClean="0">
                <a:latin typeface="Times New Roman" pitchFamily="18" charset="0"/>
                <a:cs typeface="Times New Roman" pitchFamily="18" charset="0"/>
              </a:rPr>
              <a:t>disorientation (</a:t>
            </a:r>
            <a:r>
              <a:rPr lang="en-CA" dirty="0" err="1" smtClean="0">
                <a:latin typeface="Times New Roman" pitchFamily="18" charset="0"/>
                <a:cs typeface="Times New Roman" pitchFamily="18" charset="0"/>
              </a:rPr>
              <a:t>Duchscher</a:t>
            </a:r>
            <a:r>
              <a:rPr lang="en-CA" dirty="0" smtClean="0">
                <a:latin typeface="Times New Roman" pitchFamily="18" charset="0"/>
                <a:cs typeface="Times New Roman" pitchFamily="18" charset="0"/>
              </a:rPr>
              <a:t>, </a:t>
            </a:r>
            <a:r>
              <a:rPr lang="en-CA" dirty="0">
                <a:latin typeface="Times New Roman" pitchFamily="18" charset="0"/>
                <a:cs typeface="Times New Roman" pitchFamily="18" charset="0"/>
              </a:rPr>
              <a:t>2008).</a:t>
            </a:r>
            <a:endParaRPr lang="en-US" dirty="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The initial transition stage of the Novice Infection Control Practitioner can meet many challenges as expectations to do surveillance, sit on committees, and countless other responsibilities can often contribute to resigning </a:t>
            </a: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Alarming number of new IP’s reach a breaking point in their first three to four years on the job and quit.</a:t>
            </a:r>
            <a:r>
              <a:rPr lang="en-US" dirty="0">
                <a:latin typeface="Times New Roman" pitchFamily="18" charset="0"/>
                <a:cs typeface="Times New Roman" pitchFamily="18" charset="0"/>
              </a:rPr>
              <a:t> (Bridges, 2015)</a:t>
            </a:r>
          </a:p>
          <a:p>
            <a:pPr>
              <a:buFont typeface="Wingdings" pitchFamily="2" charset="2"/>
              <a:buChar char="Ø"/>
            </a:pPr>
            <a:endParaRPr lang="en-US" dirty="0" smtClean="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9970" y="5148590"/>
            <a:ext cx="2466975" cy="1622425"/>
          </a:xfrm>
          <a:prstGeom prst="rect">
            <a:avLst/>
          </a:prstGeom>
        </p:spPr>
      </p:pic>
    </p:spTree>
    <p:extLst>
      <p:ext uri="{BB962C8B-B14F-4D97-AF65-F5344CB8AC3E}">
        <p14:creationId xmlns:p14="http://schemas.microsoft.com/office/powerpoint/2010/main" val="3608528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 Personal Transition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371600" y="2145322"/>
            <a:ext cx="9601200" cy="3722077"/>
          </a:xfrm>
        </p:spPr>
        <p:txBody>
          <a:bodyPr/>
          <a:lstStyle/>
          <a:p>
            <a:pPr>
              <a:buFont typeface="Wingdings" panose="05000000000000000000" pitchFamily="2" charset="2"/>
              <a:buChar char="Ø"/>
            </a:pPr>
            <a:r>
              <a:rPr lang="en-US" dirty="0" smtClean="0">
                <a:latin typeface="Times New Roman" pitchFamily="18" charset="0"/>
                <a:cs typeface="Times New Roman" pitchFamily="18" charset="0"/>
              </a:rPr>
              <a:t>Support</a:t>
            </a:r>
          </a:p>
          <a:p>
            <a:pPr>
              <a:buFont typeface="Wingdings" panose="05000000000000000000" pitchFamily="2" charset="2"/>
              <a:buChar char="Ø"/>
            </a:pPr>
            <a:r>
              <a:rPr lang="en-US" dirty="0" smtClean="0">
                <a:latin typeface="Times New Roman" pitchFamily="18" charset="0"/>
                <a:cs typeface="Times New Roman" pitchFamily="18" charset="0"/>
              </a:rPr>
              <a:t>Positive reinforcement</a:t>
            </a:r>
          </a:p>
          <a:p>
            <a:pPr>
              <a:buFont typeface="Wingdings" panose="05000000000000000000" pitchFamily="2" charset="2"/>
              <a:buChar char="Ø"/>
            </a:pPr>
            <a:r>
              <a:rPr lang="en-US" dirty="0" smtClean="0">
                <a:latin typeface="Times New Roman" pitchFamily="18" charset="0"/>
                <a:cs typeface="Times New Roman" pitchFamily="18" charset="0"/>
              </a:rPr>
              <a:t>Reassurance </a:t>
            </a:r>
          </a:p>
          <a:p>
            <a:pPr>
              <a:buFont typeface="Wingdings" panose="05000000000000000000" pitchFamily="2" charset="2"/>
              <a:buChar char="Ø"/>
            </a:pPr>
            <a:r>
              <a:rPr lang="en-US" dirty="0" smtClean="0">
                <a:latin typeface="Times New Roman" pitchFamily="18" charset="0"/>
                <a:cs typeface="Times New Roman" pitchFamily="18" charset="0"/>
              </a:rPr>
              <a:t>Reasonable workload </a:t>
            </a:r>
          </a:p>
          <a:p>
            <a:pPr>
              <a:buFont typeface="Wingdings" panose="05000000000000000000" pitchFamily="2" charset="2"/>
              <a:buChar char="Ø"/>
            </a:pPr>
            <a:r>
              <a:rPr lang="en-US" dirty="0" smtClean="0">
                <a:latin typeface="Times New Roman" pitchFamily="18" charset="0"/>
                <a:cs typeface="Times New Roman" pitchFamily="18" charset="0"/>
              </a:rPr>
              <a:t>Assistance always available</a:t>
            </a:r>
          </a:p>
          <a:p>
            <a:pPr>
              <a:buFont typeface="Wingdings" panose="05000000000000000000" pitchFamily="2" charset="2"/>
              <a:buChar char="Ø"/>
            </a:pPr>
            <a:r>
              <a:rPr lang="en-US" dirty="0" smtClean="0">
                <a:latin typeface="Times New Roman" pitchFamily="18" charset="0"/>
                <a:cs typeface="Times New Roman" pitchFamily="18" charset="0"/>
              </a:rPr>
              <a:t>Allowed ICP to gain autonomy while providing assistance if needed</a:t>
            </a:r>
          </a:p>
          <a:p>
            <a:pPr>
              <a:buFont typeface="Wingdings" panose="05000000000000000000" pitchFamily="2" charset="2"/>
              <a:buChar char="Ø"/>
            </a:pPr>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4140" y="4830113"/>
            <a:ext cx="2466975" cy="1622425"/>
          </a:xfrm>
          <a:prstGeom prst="rect">
            <a:avLst/>
          </a:prstGeom>
        </p:spPr>
      </p:pic>
    </p:spTree>
    <p:extLst>
      <p:ext uri="{BB962C8B-B14F-4D97-AF65-F5344CB8AC3E}">
        <p14:creationId xmlns:p14="http://schemas.microsoft.com/office/powerpoint/2010/main" val="2673797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Perspectives from Novice Infection Control Practitioners</a:t>
            </a:r>
            <a:endParaRPr lang="en-US"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4734" y="2286000"/>
            <a:ext cx="4794932" cy="3581400"/>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6017" y="4682856"/>
            <a:ext cx="2466975" cy="1847850"/>
          </a:xfrm>
          <a:prstGeom prst="rect">
            <a:avLst/>
          </a:prstGeom>
        </p:spPr>
      </p:pic>
    </p:spTree>
    <p:extLst>
      <p:ext uri="{BB962C8B-B14F-4D97-AF65-F5344CB8AC3E}">
        <p14:creationId xmlns:p14="http://schemas.microsoft.com/office/powerpoint/2010/main" val="395632251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1766</TotalTime>
  <Words>1398</Words>
  <Application>Microsoft Office PowerPoint</Application>
  <PresentationFormat>Custom</PresentationFormat>
  <Paragraphs>316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Crop</vt:lpstr>
      <vt:lpstr>The Transition of the Novice ICp</vt:lpstr>
      <vt:lpstr> Objectives</vt:lpstr>
      <vt:lpstr>Developmental Stages of the ICP</vt:lpstr>
      <vt:lpstr>Personal Background</vt:lpstr>
      <vt:lpstr>Personal Transition to Novice ICP</vt:lpstr>
      <vt:lpstr>Personal Transition </vt:lpstr>
      <vt:lpstr>Transition</vt:lpstr>
      <vt:lpstr> Personal Transition</vt:lpstr>
      <vt:lpstr>Perspectives from Novice Infection Control Practitioners</vt:lpstr>
      <vt:lpstr>Results!!</vt:lpstr>
      <vt:lpstr>Questionnaire/Survey</vt:lpstr>
      <vt:lpstr>PowerPoint Presentation</vt:lpstr>
      <vt:lpstr>PowerPoint Presentation</vt:lpstr>
      <vt:lpstr>PowerPoint Presentation</vt:lpstr>
      <vt:lpstr>Resources for Novice ICP’s</vt:lpstr>
      <vt:lpstr>Core Competencies  </vt:lpstr>
      <vt:lpstr>APIC Competency Model     </vt:lpstr>
      <vt:lpstr>APIC Competency Model</vt:lpstr>
      <vt:lpstr>APIC Competency Model </vt:lpstr>
      <vt:lpstr> Self Assessment Tool- APIC</vt:lpstr>
      <vt:lpstr>Mentorship Program </vt:lpstr>
      <vt:lpstr>Orientation – (PIC- NL)  </vt:lpstr>
      <vt:lpstr>Roadmap for the Novice Infection Preventionist (APIC) </vt:lpstr>
      <vt:lpstr>Summary</vt:lpstr>
      <vt:lpstr>PowerPoint Presentation</vt:lpstr>
      <vt:lpstr>PowerPoint Presentation</vt:lpstr>
      <vt:lpstr>PowerPoint Presentation</vt:lpstr>
      <vt:lpstr>Questions - Comments - Concerns </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Transition of the Novice ICp</dc:title>
  <dc:creator>Mark Graham</dc:creator>
  <cp:lastModifiedBy>Stagg, Paula</cp:lastModifiedBy>
  <cp:revision>194</cp:revision>
  <dcterms:created xsi:type="dcterms:W3CDTF">2017-02-22T12:41:52Z</dcterms:created>
  <dcterms:modified xsi:type="dcterms:W3CDTF">2017-02-28T18:26:42Z</dcterms:modified>
</cp:coreProperties>
</file>